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422" r:id="rId3"/>
    <p:sldId id="402" r:id="rId4"/>
    <p:sldId id="403" r:id="rId5"/>
    <p:sldId id="404" r:id="rId6"/>
    <p:sldId id="405" r:id="rId7"/>
    <p:sldId id="406" r:id="rId8"/>
    <p:sldId id="407" r:id="rId9"/>
    <p:sldId id="411" r:id="rId10"/>
    <p:sldId id="412" r:id="rId11"/>
    <p:sldId id="413" r:id="rId12"/>
    <p:sldId id="420" r:id="rId13"/>
    <p:sldId id="425" r:id="rId14"/>
    <p:sldId id="371" r:id="rId15"/>
    <p:sldId id="372" r:id="rId16"/>
    <p:sldId id="373" r:id="rId17"/>
    <p:sldId id="374" r:id="rId18"/>
    <p:sldId id="426" r:id="rId19"/>
    <p:sldId id="427" r:id="rId20"/>
    <p:sldId id="378" r:id="rId21"/>
    <p:sldId id="379" r:id="rId22"/>
    <p:sldId id="381" r:id="rId23"/>
    <p:sldId id="382" r:id="rId24"/>
    <p:sldId id="383" r:id="rId25"/>
    <p:sldId id="385" r:id="rId26"/>
    <p:sldId id="387" r:id="rId27"/>
    <p:sldId id="389" r:id="rId28"/>
    <p:sldId id="421" r:id="rId29"/>
    <p:sldId id="429" r:id="rId30"/>
    <p:sldId id="430" r:id="rId31"/>
    <p:sldId id="376" r:id="rId32"/>
    <p:sldId id="414" r:id="rId33"/>
    <p:sldId id="377" r:id="rId34"/>
    <p:sldId id="415" r:id="rId35"/>
    <p:sldId id="394" r:id="rId36"/>
    <p:sldId id="416" r:id="rId37"/>
    <p:sldId id="395" r:id="rId38"/>
    <p:sldId id="396" r:id="rId39"/>
    <p:sldId id="417" r:id="rId40"/>
    <p:sldId id="397" r:id="rId41"/>
    <p:sldId id="398" r:id="rId42"/>
    <p:sldId id="375" r:id="rId43"/>
    <p:sldId id="423" r:id="rId44"/>
    <p:sldId id="431" r:id="rId45"/>
    <p:sldId id="428" r:id="rId46"/>
    <p:sldId id="424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5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A7B8F-81EB-4695-AC4F-2E4D72FA4B4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CD1F35-C0F3-4637-8C33-ED4290AE6BE2}">
      <dgm:prSet/>
      <dgm:spPr/>
      <dgm:t>
        <a:bodyPr/>
        <a:lstStyle/>
        <a:p>
          <a:r>
            <a:rPr lang="en-US" dirty="0"/>
            <a:t>A histogram allows us to quickly see where most of the observations tend to cluster.</a:t>
          </a:r>
        </a:p>
      </dgm:t>
    </dgm:pt>
    <dgm:pt modelId="{DB41BD24-2F4F-4605-AFB3-577C4807598D}" type="parTrans" cxnId="{3917217B-A1FD-4107-A38F-7F83C1AC755F}">
      <dgm:prSet/>
      <dgm:spPr/>
      <dgm:t>
        <a:bodyPr/>
        <a:lstStyle/>
        <a:p>
          <a:endParaRPr lang="en-US"/>
        </a:p>
      </dgm:t>
    </dgm:pt>
    <dgm:pt modelId="{ECC62241-54C5-4004-8802-D6065901B562}" type="sibTrans" cxnId="{3917217B-A1FD-4107-A38F-7F83C1AC755F}">
      <dgm:prSet/>
      <dgm:spPr/>
      <dgm:t>
        <a:bodyPr/>
        <a:lstStyle/>
        <a:p>
          <a:endParaRPr lang="en-US"/>
        </a:p>
      </dgm:t>
    </dgm:pt>
    <dgm:pt modelId="{7C09C83D-996B-4D86-AD87-D96756F2BA07}">
      <dgm:prSet/>
      <dgm:spPr/>
      <dgm:t>
        <a:bodyPr/>
        <a:lstStyle/>
        <a:p>
          <a:r>
            <a:rPr lang="en-US"/>
            <a:t>A histogram indicates the spread and shape of the feature.</a:t>
          </a:r>
        </a:p>
      </dgm:t>
    </dgm:pt>
    <dgm:pt modelId="{10291269-30EC-4E72-A3D7-C4A317A8B80A}" type="parTrans" cxnId="{E5C16713-F277-4B95-8899-D0D7F6CDB43F}">
      <dgm:prSet/>
      <dgm:spPr/>
      <dgm:t>
        <a:bodyPr/>
        <a:lstStyle/>
        <a:p>
          <a:endParaRPr lang="en-US"/>
        </a:p>
      </dgm:t>
    </dgm:pt>
    <dgm:pt modelId="{ED9EA191-751A-43A7-94D1-EC399A281156}" type="sibTrans" cxnId="{E5C16713-F277-4B95-8899-D0D7F6CDB43F}">
      <dgm:prSet/>
      <dgm:spPr/>
      <dgm:t>
        <a:bodyPr/>
        <a:lstStyle/>
        <a:p>
          <a:endParaRPr lang="en-US"/>
        </a:p>
      </dgm:t>
    </dgm:pt>
    <dgm:pt modelId="{1B5B67A6-E07D-49F6-96DD-F9332C303809}">
      <dgm:prSet/>
      <dgm:spPr/>
      <dgm:t>
        <a:bodyPr/>
        <a:lstStyle/>
        <a:p>
          <a:r>
            <a:rPr lang="en-US"/>
            <a:t>Symmetric: mirror image of itself on both sides of its center</a:t>
          </a:r>
        </a:p>
      </dgm:t>
    </dgm:pt>
    <dgm:pt modelId="{60DF16D3-AA75-4FFF-AF33-39BF70854F22}" type="parTrans" cxnId="{8A01ECEB-82F8-4CC1-906A-6F59DE7F3C9B}">
      <dgm:prSet/>
      <dgm:spPr/>
      <dgm:t>
        <a:bodyPr/>
        <a:lstStyle/>
        <a:p>
          <a:endParaRPr lang="en-US"/>
        </a:p>
      </dgm:t>
    </dgm:pt>
    <dgm:pt modelId="{314251A6-ED90-4674-BD3D-CA849BDBF114}" type="sibTrans" cxnId="{8A01ECEB-82F8-4CC1-906A-6F59DE7F3C9B}">
      <dgm:prSet/>
      <dgm:spPr/>
      <dgm:t>
        <a:bodyPr/>
        <a:lstStyle/>
        <a:p>
          <a:endParaRPr lang="en-US"/>
        </a:p>
      </dgm:t>
    </dgm:pt>
    <dgm:pt modelId="{F32318E1-B11B-41C9-8C61-3EE7F9B9F2D7}">
      <dgm:prSet/>
      <dgm:spPr/>
      <dgm:t>
        <a:bodyPr/>
        <a:lstStyle/>
        <a:p>
          <a:r>
            <a:rPr lang="en-US"/>
            <a:t>Skewed: positive (elongated right tail) or negative (elongated left tail)</a:t>
          </a:r>
        </a:p>
      </dgm:t>
    </dgm:pt>
    <dgm:pt modelId="{19A81173-31EC-415E-A778-662D2E5B5250}" type="parTrans" cxnId="{4BBF238D-794D-4268-9EA8-23CDAAEB258C}">
      <dgm:prSet/>
      <dgm:spPr/>
      <dgm:t>
        <a:bodyPr/>
        <a:lstStyle/>
        <a:p>
          <a:endParaRPr lang="en-US"/>
        </a:p>
      </dgm:t>
    </dgm:pt>
    <dgm:pt modelId="{307CFBC2-4E5C-4CB7-B9FC-32013E12A75D}" type="sibTrans" cxnId="{4BBF238D-794D-4268-9EA8-23CDAAEB258C}">
      <dgm:prSet/>
      <dgm:spPr/>
      <dgm:t>
        <a:bodyPr/>
        <a:lstStyle/>
        <a:p>
          <a:endParaRPr lang="en-US"/>
        </a:p>
      </dgm:t>
    </dgm:pt>
    <dgm:pt modelId="{F56EAA0B-332B-4062-9F21-85A8CED65CF2}" type="pres">
      <dgm:prSet presAssocID="{D60A7B8F-81EB-4695-AC4F-2E4D72FA4B4C}" presName="linear" presStyleCnt="0">
        <dgm:presLayoutVars>
          <dgm:animLvl val="lvl"/>
          <dgm:resizeHandles val="exact"/>
        </dgm:presLayoutVars>
      </dgm:prSet>
      <dgm:spPr/>
    </dgm:pt>
    <dgm:pt modelId="{69FA8DEF-4710-4E59-BB05-BC453A755E93}" type="pres">
      <dgm:prSet presAssocID="{DECD1F35-C0F3-4637-8C33-ED4290AE6B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9856702-3061-4095-89B9-476220515FE7}" type="pres">
      <dgm:prSet presAssocID="{ECC62241-54C5-4004-8802-D6065901B562}" presName="spacer" presStyleCnt="0"/>
      <dgm:spPr/>
    </dgm:pt>
    <dgm:pt modelId="{F7031A9E-C4F9-400E-81C9-92BCC4556857}" type="pres">
      <dgm:prSet presAssocID="{7C09C83D-996B-4D86-AD87-D96756F2BA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E5BD22-56FE-4582-BF2E-8C914E3B1125}" type="pres">
      <dgm:prSet presAssocID="{7C09C83D-996B-4D86-AD87-D96756F2BA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5C16713-F277-4B95-8899-D0D7F6CDB43F}" srcId="{D60A7B8F-81EB-4695-AC4F-2E4D72FA4B4C}" destId="{7C09C83D-996B-4D86-AD87-D96756F2BA07}" srcOrd="1" destOrd="0" parTransId="{10291269-30EC-4E72-A3D7-C4A317A8B80A}" sibTransId="{ED9EA191-751A-43A7-94D1-EC399A281156}"/>
    <dgm:cxn modelId="{6756E723-66A2-4FC4-A960-BE7A51E0349A}" type="presOf" srcId="{7C09C83D-996B-4D86-AD87-D96756F2BA07}" destId="{F7031A9E-C4F9-400E-81C9-92BCC4556857}" srcOrd="0" destOrd="0" presId="urn:microsoft.com/office/officeart/2005/8/layout/vList2"/>
    <dgm:cxn modelId="{66691472-4701-474C-AB01-F0CE68F58F72}" type="presOf" srcId="{F32318E1-B11B-41C9-8C61-3EE7F9B9F2D7}" destId="{2BE5BD22-56FE-4582-BF2E-8C914E3B1125}" srcOrd="0" destOrd="1" presId="urn:microsoft.com/office/officeart/2005/8/layout/vList2"/>
    <dgm:cxn modelId="{3917217B-A1FD-4107-A38F-7F83C1AC755F}" srcId="{D60A7B8F-81EB-4695-AC4F-2E4D72FA4B4C}" destId="{DECD1F35-C0F3-4637-8C33-ED4290AE6BE2}" srcOrd="0" destOrd="0" parTransId="{DB41BD24-2F4F-4605-AFB3-577C4807598D}" sibTransId="{ECC62241-54C5-4004-8802-D6065901B562}"/>
    <dgm:cxn modelId="{4BBF238D-794D-4268-9EA8-23CDAAEB258C}" srcId="{7C09C83D-996B-4D86-AD87-D96756F2BA07}" destId="{F32318E1-B11B-41C9-8C61-3EE7F9B9F2D7}" srcOrd="1" destOrd="0" parTransId="{19A81173-31EC-415E-A778-662D2E5B5250}" sibTransId="{307CFBC2-4E5C-4CB7-B9FC-32013E12A75D}"/>
    <dgm:cxn modelId="{DD7E1AE9-212A-4649-B892-FD66B40B7133}" type="presOf" srcId="{1B5B67A6-E07D-49F6-96DD-F9332C303809}" destId="{2BE5BD22-56FE-4582-BF2E-8C914E3B1125}" srcOrd="0" destOrd="0" presId="urn:microsoft.com/office/officeart/2005/8/layout/vList2"/>
    <dgm:cxn modelId="{8A01ECEB-82F8-4CC1-906A-6F59DE7F3C9B}" srcId="{7C09C83D-996B-4D86-AD87-D96756F2BA07}" destId="{1B5B67A6-E07D-49F6-96DD-F9332C303809}" srcOrd="0" destOrd="0" parTransId="{60DF16D3-AA75-4FFF-AF33-39BF70854F22}" sibTransId="{314251A6-ED90-4674-BD3D-CA849BDBF114}"/>
    <dgm:cxn modelId="{D97887EE-A9DE-4FC1-A33C-0E74A8A84337}" type="presOf" srcId="{DECD1F35-C0F3-4637-8C33-ED4290AE6BE2}" destId="{69FA8DEF-4710-4E59-BB05-BC453A755E93}" srcOrd="0" destOrd="0" presId="urn:microsoft.com/office/officeart/2005/8/layout/vList2"/>
    <dgm:cxn modelId="{06FEAAF6-EE9F-431F-835D-67ABF93CC16B}" type="presOf" srcId="{D60A7B8F-81EB-4695-AC4F-2E4D72FA4B4C}" destId="{F56EAA0B-332B-4062-9F21-85A8CED65CF2}" srcOrd="0" destOrd="0" presId="urn:microsoft.com/office/officeart/2005/8/layout/vList2"/>
    <dgm:cxn modelId="{7AFC337A-36D7-4671-9FD2-2DEFE2F304EB}" type="presParOf" srcId="{F56EAA0B-332B-4062-9F21-85A8CED65CF2}" destId="{69FA8DEF-4710-4E59-BB05-BC453A755E93}" srcOrd="0" destOrd="0" presId="urn:microsoft.com/office/officeart/2005/8/layout/vList2"/>
    <dgm:cxn modelId="{D9A4DDD5-41A4-4D71-8412-DE6C55817631}" type="presParOf" srcId="{F56EAA0B-332B-4062-9F21-85A8CED65CF2}" destId="{99856702-3061-4095-89B9-476220515FE7}" srcOrd="1" destOrd="0" presId="urn:microsoft.com/office/officeart/2005/8/layout/vList2"/>
    <dgm:cxn modelId="{349D2860-0C0E-40FE-89B6-17E57EECE833}" type="presParOf" srcId="{F56EAA0B-332B-4062-9F21-85A8CED65CF2}" destId="{F7031A9E-C4F9-400E-81C9-92BCC4556857}" srcOrd="2" destOrd="0" presId="urn:microsoft.com/office/officeart/2005/8/layout/vList2"/>
    <dgm:cxn modelId="{DABDDB85-40E8-47A5-BAF4-74FC59B74C9D}" type="presParOf" srcId="{F56EAA0B-332B-4062-9F21-85A8CED65CF2}" destId="{2BE5BD22-56FE-4582-BF2E-8C914E3B11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2CC03-AC1E-4FD8-90FC-DE313F2EEAE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9AA97B2-2416-4A7A-9CDF-39884387D0EC}">
      <dgm:prSet/>
      <dgm:spPr/>
      <dgm:t>
        <a:bodyPr/>
        <a:lstStyle/>
        <a:p>
          <a:r>
            <a:rPr lang="en-US"/>
            <a:t>Use a </a:t>
          </a:r>
          <a:r>
            <a:rPr lang="en-US" b="1"/>
            <a:t>stacked column chart/stacked bar chart</a:t>
          </a:r>
          <a:r>
            <a:rPr lang="en-US"/>
            <a:t> to visualize more than one categorical feature.</a:t>
          </a:r>
        </a:p>
      </dgm:t>
    </dgm:pt>
    <dgm:pt modelId="{A5017C90-4F1E-417B-BA60-445C95D117CF}" type="parTrans" cxnId="{9D0E75A4-4307-4339-A5C1-B1622984EC97}">
      <dgm:prSet/>
      <dgm:spPr/>
      <dgm:t>
        <a:bodyPr/>
        <a:lstStyle/>
        <a:p>
          <a:endParaRPr lang="en-US"/>
        </a:p>
      </dgm:t>
    </dgm:pt>
    <dgm:pt modelId="{C0823642-A9FE-489F-A10A-390C66E94121}" type="sibTrans" cxnId="{9D0E75A4-4307-4339-A5C1-B1622984EC97}">
      <dgm:prSet/>
      <dgm:spPr/>
      <dgm:t>
        <a:bodyPr/>
        <a:lstStyle/>
        <a:p>
          <a:endParaRPr lang="en-US"/>
        </a:p>
      </dgm:t>
    </dgm:pt>
    <dgm:pt modelId="{579AD070-ED27-4E2B-9FC6-00937D0B169F}">
      <dgm:prSet/>
      <dgm:spPr/>
      <dgm:t>
        <a:bodyPr/>
        <a:lstStyle/>
        <a:p>
          <a:r>
            <a:rPr lang="en-US"/>
            <a:t>A bar chart is created with one categorical feature. </a:t>
          </a:r>
        </a:p>
      </dgm:t>
    </dgm:pt>
    <dgm:pt modelId="{A9BEF7D8-B853-4FF7-A16B-18833115976C}" type="parTrans" cxnId="{9E4545E7-412C-440D-B4FD-50559F5FB229}">
      <dgm:prSet/>
      <dgm:spPr/>
      <dgm:t>
        <a:bodyPr/>
        <a:lstStyle/>
        <a:p>
          <a:endParaRPr lang="en-US"/>
        </a:p>
      </dgm:t>
    </dgm:pt>
    <dgm:pt modelId="{C2728735-E844-44CE-85FD-6FD7C11AC9E0}" type="sibTrans" cxnId="{9E4545E7-412C-440D-B4FD-50559F5FB229}">
      <dgm:prSet/>
      <dgm:spPr/>
      <dgm:t>
        <a:bodyPr/>
        <a:lstStyle/>
        <a:p>
          <a:endParaRPr lang="en-US"/>
        </a:p>
      </dgm:t>
    </dgm:pt>
    <dgm:pt modelId="{3F3A7C0A-BB21-4983-B5C4-4507C8D26BF6}">
      <dgm:prSet/>
      <dgm:spPr/>
      <dgm:t>
        <a:bodyPr/>
        <a:lstStyle/>
        <a:p>
          <a:r>
            <a:rPr lang="en-US"/>
            <a:t>The second feature divides, with color or shading, each bar. </a:t>
          </a:r>
        </a:p>
      </dgm:t>
    </dgm:pt>
    <dgm:pt modelId="{725EE4D2-64D3-4B5C-BAF9-F6C3BA52BDEF}" type="parTrans" cxnId="{BC640261-417C-453D-9A5F-ED5C3992334C}">
      <dgm:prSet/>
      <dgm:spPr/>
      <dgm:t>
        <a:bodyPr/>
        <a:lstStyle/>
        <a:p>
          <a:endParaRPr lang="en-US"/>
        </a:p>
      </dgm:t>
    </dgm:pt>
    <dgm:pt modelId="{FB49A743-DE5D-41DF-A67B-FC0C13566DD5}" type="sibTrans" cxnId="{BC640261-417C-453D-9A5F-ED5C3992334C}">
      <dgm:prSet/>
      <dgm:spPr/>
      <dgm:t>
        <a:bodyPr/>
        <a:lstStyle/>
        <a:p>
          <a:endParaRPr lang="en-US"/>
        </a:p>
      </dgm:t>
    </dgm:pt>
    <dgm:pt modelId="{0FD4CA52-342D-45C4-A4C4-D29023A5A248}">
      <dgm:prSet/>
      <dgm:spPr/>
      <dgm:t>
        <a:bodyPr/>
        <a:lstStyle/>
        <a:p>
          <a:r>
            <a:rPr lang="en-US"/>
            <a:t>The height of each piece is based on the number of instances with values matching the bar and shading.</a:t>
          </a:r>
        </a:p>
      </dgm:t>
    </dgm:pt>
    <dgm:pt modelId="{16B0A4E1-2DBC-448C-895A-8785FBB6D466}" type="parTrans" cxnId="{66D39EC0-6C43-4235-BB56-2C2CC5990279}">
      <dgm:prSet/>
      <dgm:spPr/>
      <dgm:t>
        <a:bodyPr/>
        <a:lstStyle/>
        <a:p>
          <a:endParaRPr lang="en-US"/>
        </a:p>
      </dgm:t>
    </dgm:pt>
    <dgm:pt modelId="{33503E2A-FD95-4154-9206-006CC5904BE4}" type="sibTrans" cxnId="{66D39EC0-6C43-4235-BB56-2C2CC5990279}">
      <dgm:prSet/>
      <dgm:spPr/>
      <dgm:t>
        <a:bodyPr/>
        <a:lstStyle/>
        <a:p>
          <a:endParaRPr lang="en-US"/>
        </a:p>
      </dgm:t>
    </dgm:pt>
    <dgm:pt modelId="{6FB1C825-4046-4849-9F00-DCCF269B2134}">
      <dgm:prSet/>
      <dgm:spPr/>
      <dgm:t>
        <a:bodyPr/>
        <a:lstStyle/>
        <a:p>
          <a:r>
            <a:rPr lang="en-US"/>
            <a:t>Graphically shows the contingency table</a:t>
          </a:r>
        </a:p>
      </dgm:t>
    </dgm:pt>
    <dgm:pt modelId="{85C4A294-3C83-4FB0-BE52-B06B5F2C6947}" type="parTrans" cxnId="{63DE5BA6-8502-4208-BD93-F207BBC28564}">
      <dgm:prSet/>
      <dgm:spPr/>
      <dgm:t>
        <a:bodyPr/>
        <a:lstStyle/>
        <a:p>
          <a:endParaRPr lang="en-US"/>
        </a:p>
      </dgm:t>
    </dgm:pt>
    <dgm:pt modelId="{4F65B53B-4B7F-43C3-AAAA-BA548DC546F4}" type="sibTrans" cxnId="{63DE5BA6-8502-4208-BD93-F207BBC28564}">
      <dgm:prSet/>
      <dgm:spPr/>
      <dgm:t>
        <a:bodyPr/>
        <a:lstStyle/>
        <a:p>
          <a:endParaRPr lang="en-US"/>
        </a:p>
      </dgm:t>
    </dgm:pt>
    <dgm:pt modelId="{C3B0E49E-F724-42DF-8739-6D84E1A2F208}">
      <dgm:prSet/>
      <dgm:spPr/>
      <dgm:t>
        <a:bodyPr/>
        <a:lstStyle/>
        <a:p>
          <a:r>
            <a:rPr lang="en-US"/>
            <a:t>Allows for the comparison compositive within each category</a:t>
          </a:r>
        </a:p>
      </dgm:t>
    </dgm:pt>
    <dgm:pt modelId="{8B7BC483-70AC-476F-A050-7D3A332C8DB3}" type="parTrans" cxnId="{65FB9EC9-310E-4771-B2AF-9D9E3ACD38FA}">
      <dgm:prSet/>
      <dgm:spPr/>
      <dgm:t>
        <a:bodyPr/>
        <a:lstStyle/>
        <a:p>
          <a:endParaRPr lang="en-US"/>
        </a:p>
      </dgm:t>
    </dgm:pt>
    <dgm:pt modelId="{4831B625-04F0-4558-95DF-E423F9F67612}" type="sibTrans" cxnId="{65FB9EC9-310E-4771-B2AF-9D9E3ACD38FA}">
      <dgm:prSet/>
      <dgm:spPr/>
      <dgm:t>
        <a:bodyPr/>
        <a:lstStyle/>
        <a:p>
          <a:endParaRPr lang="en-US"/>
        </a:p>
      </dgm:t>
    </dgm:pt>
    <dgm:pt modelId="{4A3C3708-23BD-4C15-BBDF-B522AB3FF569}">
      <dgm:prSet/>
      <dgm:spPr/>
      <dgm:t>
        <a:bodyPr/>
        <a:lstStyle/>
        <a:p>
          <a:r>
            <a:rPr lang="en-US"/>
            <a:t>Use a </a:t>
          </a:r>
          <a:r>
            <a:rPr lang="en-US" b="1"/>
            <a:t>grouped</a:t>
          </a:r>
          <a:r>
            <a:rPr lang="en-US"/>
            <a:t> </a:t>
          </a:r>
          <a:r>
            <a:rPr lang="en-US" b="1"/>
            <a:t>bar chart</a:t>
          </a:r>
          <a:r>
            <a:rPr lang="en-US"/>
            <a:t> to visualize more than one categorical feature.</a:t>
          </a:r>
        </a:p>
      </dgm:t>
    </dgm:pt>
    <dgm:pt modelId="{AD797BE9-A6D0-4C0F-9832-8EA22CC0C51E}" type="parTrans" cxnId="{257EA822-A152-4A26-959C-5939DFE6B058}">
      <dgm:prSet/>
      <dgm:spPr/>
      <dgm:t>
        <a:bodyPr/>
        <a:lstStyle/>
        <a:p>
          <a:endParaRPr lang="en-US"/>
        </a:p>
      </dgm:t>
    </dgm:pt>
    <dgm:pt modelId="{6FC7E7F1-80D2-4120-9DF2-0E6C07161104}" type="sibTrans" cxnId="{257EA822-A152-4A26-959C-5939DFE6B058}">
      <dgm:prSet/>
      <dgm:spPr/>
      <dgm:t>
        <a:bodyPr/>
        <a:lstStyle/>
        <a:p>
          <a:endParaRPr lang="en-US"/>
        </a:p>
      </dgm:t>
    </dgm:pt>
    <dgm:pt modelId="{AB817B5C-B00E-4950-B9F4-3683CB934FA1}">
      <dgm:prSet/>
      <dgm:spPr/>
      <dgm:t>
        <a:bodyPr/>
        <a:lstStyle/>
        <a:p>
          <a:r>
            <a:rPr lang="en-US"/>
            <a:t>A bar is created for each possible pair of values. </a:t>
          </a:r>
        </a:p>
      </dgm:t>
    </dgm:pt>
    <dgm:pt modelId="{6617FBC1-5F7C-40CA-844D-89A79EF94245}" type="parTrans" cxnId="{57F76657-A8AF-45BB-8DB3-FA3C69FA8580}">
      <dgm:prSet/>
      <dgm:spPr/>
      <dgm:t>
        <a:bodyPr/>
        <a:lstStyle/>
        <a:p>
          <a:endParaRPr lang="en-US"/>
        </a:p>
      </dgm:t>
    </dgm:pt>
    <dgm:pt modelId="{5C88AEFA-9D20-4B92-8EC3-08F9656625AA}" type="sibTrans" cxnId="{57F76657-A8AF-45BB-8DB3-FA3C69FA8580}">
      <dgm:prSet/>
      <dgm:spPr/>
      <dgm:t>
        <a:bodyPr/>
        <a:lstStyle/>
        <a:p>
          <a:endParaRPr lang="en-US"/>
        </a:p>
      </dgm:t>
    </dgm:pt>
    <dgm:pt modelId="{08115C66-B61A-4C4F-BA7F-B32656469E27}">
      <dgm:prSet/>
      <dgm:spPr/>
      <dgm:t>
        <a:bodyPr/>
        <a:lstStyle/>
        <a:p>
          <a:r>
            <a:rPr lang="en-US"/>
            <a:t>The height of the bar is based on the number of instances with that pair of values. </a:t>
          </a:r>
        </a:p>
      </dgm:t>
    </dgm:pt>
    <dgm:pt modelId="{2BF4122B-979A-4423-9B7F-2174E6E80496}" type="parTrans" cxnId="{A152BCF9-FE3B-4561-AE9E-26BA365123FE}">
      <dgm:prSet/>
      <dgm:spPr/>
      <dgm:t>
        <a:bodyPr/>
        <a:lstStyle/>
        <a:p>
          <a:endParaRPr lang="en-US"/>
        </a:p>
      </dgm:t>
    </dgm:pt>
    <dgm:pt modelId="{C3E13AE2-643F-4D6C-BF9F-BA6FD627F4B2}" type="sibTrans" cxnId="{A152BCF9-FE3B-4561-AE9E-26BA365123FE}">
      <dgm:prSet/>
      <dgm:spPr/>
      <dgm:t>
        <a:bodyPr/>
        <a:lstStyle/>
        <a:p>
          <a:endParaRPr lang="en-US"/>
        </a:p>
      </dgm:t>
    </dgm:pt>
    <dgm:pt modelId="{143BC265-C7AD-4DDE-AC63-FDED52813F98}">
      <dgm:prSet/>
      <dgm:spPr/>
      <dgm:t>
        <a:bodyPr/>
        <a:lstStyle/>
        <a:p>
          <a:r>
            <a:rPr lang="en-US"/>
            <a:t>Bars are grouped by one feature and colored by the other feature.</a:t>
          </a:r>
        </a:p>
      </dgm:t>
    </dgm:pt>
    <dgm:pt modelId="{30CE5BC9-4F12-4FAC-8ACE-08949BC2F04E}" type="parTrans" cxnId="{0AE36F1F-3522-48B4-9803-6C79109515CC}">
      <dgm:prSet/>
      <dgm:spPr/>
      <dgm:t>
        <a:bodyPr/>
        <a:lstStyle/>
        <a:p>
          <a:endParaRPr lang="en-US"/>
        </a:p>
      </dgm:t>
    </dgm:pt>
    <dgm:pt modelId="{8B99A493-CE78-4607-BE5B-7480CA0F2517}" type="sibTrans" cxnId="{0AE36F1F-3522-48B4-9803-6C79109515CC}">
      <dgm:prSet/>
      <dgm:spPr/>
      <dgm:t>
        <a:bodyPr/>
        <a:lstStyle/>
        <a:p>
          <a:endParaRPr lang="en-US"/>
        </a:p>
      </dgm:t>
    </dgm:pt>
    <dgm:pt modelId="{C8EC1B92-3DF3-4AAF-933C-D4DFD0A7CC86}" type="pres">
      <dgm:prSet presAssocID="{B692CC03-AC1E-4FD8-90FC-DE313F2EEAEA}" presName="linear" presStyleCnt="0">
        <dgm:presLayoutVars>
          <dgm:animLvl val="lvl"/>
          <dgm:resizeHandles val="exact"/>
        </dgm:presLayoutVars>
      </dgm:prSet>
      <dgm:spPr/>
    </dgm:pt>
    <dgm:pt modelId="{5807A940-5F60-4A33-9704-80576A98D1C8}" type="pres">
      <dgm:prSet presAssocID="{D9AA97B2-2416-4A7A-9CDF-39884387D0E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141784-495C-4A07-95BE-D1B4547112F8}" type="pres">
      <dgm:prSet presAssocID="{D9AA97B2-2416-4A7A-9CDF-39884387D0EC}" presName="childText" presStyleLbl="revTx" presStyleIdx="0" presStyleCnt="2">
        <dgm:presLayoutVars>
          <dgm:bulletEnabled val="1"/>
        </dgm:presLayoutVars>
      </dgm:prSet>
      <dgm:spPr/>
    </dgm:pt>
    <dgm:pt modelId="{8B9B139B-A15B-491B-9B0C-77EAAAB7CB0C}" type="pres">
      <dgm:prSet presAssocID="{4A3C3708-23BD-4C15-BBDF-B522AB3FF56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1A6983-B9A6-4D19-B08D-8952B17011FC}" type="pres">
      <dgm:prSet presAssocID="{4A3C3708-23BD-4C15-BBDF-B522AB3FF56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28CDB05-4B20-4EF1-827E-56B214B541D4}" type="presOf" srcId="{D9AA97B2-2416-4A7A-9CDF-39884387D0EC}" destId="{5807A940-5F60-4A33-9704-80576A98D1C8}" srcOrd="0" destOrd="0" presId="urn:microsoft.com/office/officeart/2005/8/layout/vList2"/>
    <dgm:cxn modelId="{0AE36F1F-3522-48B4-9803-6C79109515CC}" srcId="{4A3C3708-23BD-4C15-BBDF-B522AB3FF569}" destId="{143BC265-C7AD-4DDE-AC63-FDED52813F98}" srcOrd="2" destOrd="0" parTransId="{30CE5BC9-4F12-4FAC-8ACE-08949BC2F04E}" sibTransId="{8B99A493-CE78-4607-BE5B-7480CA0F2517}"/>
    <dgm:cxn modelId="{257EA822-A152-4A26-959C-5939DFE6B058}" srcId="{B692CC03-AC1E-4FD8-90FC-DE313F2EEAEA}" destId="{4A3C3708-23BD-4C15-BBDF-B522AB3FF569}" srcOrd="1" destOrd="0" parTransId="{AD797BE9-A6D0-4C0F-9832-8EA22CC0C51E}" sibTransId="{6FC7E7F1-80D2-4120-9DF2-0E6C07161104}"/>
    <dgm:cxn modelId="{9E249530-65FF-4D3B-ACEB-C608C3860549}" type="presOf" srcId="{B692CC03-AC1E-4FD8-90FC-DE313F2EEAEA}" destId="{C8EC1B92-3DF3-4AAF-933C-D4DFD0A7CC86}" srcOrd="0" destOrd="0" presId="urn:microsoft.com/office/officeart/2005/8/layout/vList2"/>
    <dgm:cxn modelId="{E9E57131-36C0-4A4F-8F28-F5D6C84F7575}" type="presOf" srcId="{0FD4CA52-342D-45C4-A4C4-D29023A5A248}" destId="{7F141784-495C-4A07-95BE-D1B4547112F8}" srcOrd="0" destOrd="2" presId="urn:microsoft.com/office/officeart/2005/8/layout/vList2"/>
    <dgm:cxn modelId="{F93A7734-99B4-4794-981F-C8AD9F99F09F}" type="presOf" srcId="{143BC265-C7AD-4DDE-AC63-FDED52813F98}" destId="{A31A6983-B9A6-4D19-B08D-8952B17011FC}" srcOrd="0" destOrd="2" presId="urn:microsoft.com/office/officeart/2005/8/layout/vList2"/>
    <dgm:cxn modelId="{BC640261-417C-453D-9A5F-ED5C3992334C}" srcId="{D9AA97B2-2416-4A7A-9CDF-39884387D0EC}" destId="{3F3A7C0A-BB21-4983-B5C4-4507C8D26BF6}" srcOrd="1" destOrd="0" parTransId="{725EE4D2-64D3-4B5C-BAF9-F6C3BA52BDEF}" sibTransId="{FB49A743-DE5D-41DF-A67B-FC0C13566DD5}"/>
    <dgm:cxn modelId="{91F0F16F-A3B8-42C1-841E-509261EDE485}" type="presOf" srcId="{AB817B5C-B00E-4950-B9F4-3683CB934FA1}" destId="{A31A6983-B9A6-4D19-B08D-8952B17011FC}" srcOrd="0" destOrd="0" presId="urn:microsoft.com/office/officeart/2005/8/layout/vList2"/>
    <dgm:cxn modelId="{EF895055-84F7-41B7-9476-B4C99D80F629}" type="presOf" srcId="{6FB1C825-4046-4849-9F00-DCCF269B2134}" destId="{7F141784-495C-4A07-95BE-D1B4547112F8}" srcOrd="0" destOrd="3" presId="urn:microsoft.com/office/officeart/2005/8/layout/vList2"/>
    <dgm:cxn modelId="{6940E675-B21F-4131-8061-9611DC2584C6}" type="presOf" srcId="{579AD070-ED27-4E2B-9FC6-00937D0B169F}" destId="{7F141784-495C-4A07-95BE-D1B4547112F8}" srcOrd="0" destOrd="0" presId="urn:microsoft.com/office/officeart/2005/8/layout/vList2"/>
    <dgm:cxn modelId="{57F76657-A8AF-45BB-8DB3-FA3C69FA8580}" srcId="{4A3C3708-23BD-4C15-BBDF-B522AB3FF569}" destId="{AB817B5C-B00E-4950-B9F4-3683CB934FA1}" srcOrd="0" destOrd="0" parTransId="{6617FBC1-5F7C-40CA-844D-89A79EF94245}" sibTransId="{5C88AEFA-9D20-4B92-8EC3-08F9656625AA}"/>
    <dgm:cxn modelId="{BDD65280-92C0-4C68-AA2D-767B031443E9}" type="presOf" srcId="{3F3A7C0A-BB21-4983-B5C4-4507C8D26BF6}" destId="{7F141784-495C-4A07-95BE-D1B4547112F8}" srcOrd="0" destOrd="1" presId="urn:microsoft.com/office/officeart/2005/8/layout/vList2"/>
    <dgm:cxn modelId="{9D0E75A4-4307-4339-A5C1-B1622984EC97}" srcId="{B692CC03-AC1E-4FD8-90FC-DE313F2EEAEA}" destId="{D9AA97B2-2416-4A7A-9CDF-39884387D0EC}" srcOrd="0" destOrd="0" parTransId="{A5017C90-4F1E-417B-BA60-445C95D117CF}" sibTransId="{C0823642-A9FE-489F-A10A-390C66E94121}"/>
    <dgm:cxn modelId="{63DE5BA6-8502-4208-BD93-F207BBC28564}" srcId="{D9AA97B2-2416-4A7A-9CDF-39884387D0EC}" destId="{6FB1C825-4046-4849-9F00-DCCF269B2134}" srcOrd="3" destOrd="0" parTransId="{85C4A294-3C83-4FB0-BE52-B06B5F2C6947}" sibTransId="{4F65B53B-4B7F-43C3-AAAA-BA548DC546F4}"/>
    <dgm:cxn modelId="{0A3CD5BC-C185-4D83-A8E7-89065B6E4CBA}" type="presOf" srcId="{C3B0E49E-F724-42DF-8739-6D84E1A2F208}" destId="{7F141784-495C-4A07-95BE-D1B4547112F8}" srcOrd="0" destOrd="4" presId="urn:microsoft.com/office/officeart/2005/8/layout/vList2"/>
    <dgm:cxn modelId="{66D39EC0-6C43-4235-BB56-2C2CC5990279}" srcId="{D9AA97B2-2416-4A7A-9CDF-39884387D0EC}" destId="{0FD4CA52-342D-45C4-A4C4-D29023A5A248}" srcOrd="2" destOrd="0" parTransId="{16B0A4E1-2DBC-448C-895A-8785FBB6D466}" sibTransId="{33503E2A-FD95-4154-9206-006CC5904BE4}"/>
    <dgm:cxn modelId="{65FB9EC9-310E-4771-B2AF-9D9E3ACD38FA}" srcId="{D9AA97B2-2416-4A7A-9CDF-39884387D0EC}" destId="{C3B0E49E-F724-42DF-8739-6D84E1A2F208}" srcOrd="4" destOrd="0" parTransId="{8B7BC483-70AC-476F-A050-7D3A332C8DB3}" sibTransId="{4831B625-04F0-4558-95DF-E423F9F67612}"/>
    <dgm:cxn modelId="{6233EDDF-F265-4385-BC77-CEFB95A2609E}" type="presOf" srcId="{08115C66-B61A-4C4F-BA7F-B32656469E27}" destId="{A31A6983-B9A6-4D19-B08D-8952B17011FC}" srcOrd="0" destOrd="1" presId="urn:microsoft.com/office/officeart/2005/8/layout/vList2"/>
    <dgm:cxn modelId="{6AD010E1-B661-4AE1-9964-78F8C0B58C7F}" type="presOf" srcId="{4A3C3708-23BD-4C15-BBDF-B522AB3FF569}" destId="{8B9B139B-A15B-491B-9B0C-77EAAAB7CB0C}" srcOrd="0" destOrd="0" presId="urn:microsoft.com/office/officeart/2005/8/layout/vList2"/>
    <dgm:cxn modelId="{9E4545E7-412C-440D-B4FD-50559F5FB229}" srcId="{D9AA97B2-2416-4A7A-9CDF-39884387D0EC}" destId="{579AD070-ED27-4E2B-9FC6-00937D0B169F}" srcOrd="0" destOrd="0" parTransId="{A9BEF7D8-B853-4FF7-A16B-18833115976C}" sibTransId="{C2728735-E844-44CE-85FD-6FD7C11AC9E0}"/>
    <dgm:cxn modelId="{A152BCF9-FE3B-4561-AE9E-26BA365123FE}" srcId="{4A3C3708-23BD-4C15-BBDF-B522AB3FF569}" destId="{08115C66-B61A-4C4F-BA7F-B32656469E27}" srcOrd="1" destOrd="0" parTransId="{2BF4122B-979A-4423-9B7F-2174E6E80496}" sibTransId="{C3E13AE2-643F-4D6C-BF9F-BA6FD627F4B2}"/>
    <dgm:cxn modelId="{CD5C3530-0147-4F2E-A6D8-0BA66C9E1457}" type="presParOf" srcId="{C8EC1B92-3DF3-4AAF-933C-D4DFD0A7CC86}" destId="{5807A940-5F60-4A33-9704-80576A98D1C8}" srcOrd="0" destOrd="0" presId="urn:microsoft.com/office/officeart/2005/8/layout/vList2"/>
    <dgm:cxn modelId="{E89B19AC-BA53-4978-91DC-F86FABE4F940}" type="presParOf" srcId="{C8EC1B92-3DF3-4AAF-933C-D4DFD0A7CC86}" destId="{7F141784-495C-4A07-95BE-D1B4547112F8}" srcOrd="1" destOrd="0" presId="urn:microsoft.com/office/officeart/2005/8/layout/vList2"/>
    <dgm:cxn modelId="{C218A880-E660-4616-A019-3C0139A8D426}" type="presParOf" srcId="{C8EC1B92-3DF3-4AAF-933C-D4DFD0A7CC86}" destId="{8B9B139B-A15B-491B-9B0C-77EAAAB7CB0C}" srcOrd="2" destOrd="0" presId="urn:microsoft.com/office/officeart/2005/8/layout/vList2"/>
    <dgm:cxn modelId="{4A1691EF-0441-40E7-A869-8E4457B2D57D}" type="presParOf" srcId="{C8EC1B92-3DF3-4AAF-933C-D4DFD0A7CC86}" destId="{A31A6983-B9A6-4D19-B08D-8952B17011F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51A94-5950-4953-9EC6-0701321DF4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8945CC4-F2F7-4156-99E1-D21F15181A39}">
      <dgm:prSet/>
      <dgm:spPr/>
      <dgm:t>
        <a:bodyPr/>
        <a:lstStyle/>
        <a:p>
          <a:r>
            <a:rPr lang="en-US"/>
            <a:t>A </a:t>
          </a:r>
          <a:r>
            <a:rPr lang="en-US" b="1"/>
            <a:t>line chart</a:t>
          </a:r>
          <a:r>
            <a:rPr lang="en-US"/>
            <a:t> displays a </a:t>
          </a:r>
          <a:r>
            <a:rPr lang="en-US" b="1"/>
            <a:t>numerical feature</a:t>
          </a:r>
          <a:r>
            <a:rPr lang="en-US"/>
            <a:t> as a </a:t>
          </a:r>
          <a:r>
            <a:rPr lang="en-US" b="1"/>
            <a:t>series of consecutive observations</a:t>
          </a:r>
          <a:r>
            <a:rPr lang="en-US"/>
            <a:t> connected by a line. </a:t>
          </a:r>
        </a:p>
      </dgm:t>
    </dgm:pt>
    <dgm:pt modelId="{21E0FC96-3EA3-4E01-82D2-92CC4DAE519F}" type="parTrans" cxnId="{E3122CAB-E58C-4B33-8A75-E2439E939C75}">
      <dgm:prSet/>
      <dgm:spPr/>
      <dgm:t>
        <a:bodyPr/>
        <a:lstStyle/>
        <a:p>
          <a:endParaRPr lang="en-US"/>
        </a:p>
      </dgm:t>
    </dgm:pt>
    <dgm:pt modelId="{EA88CA87-876A-476B-967B-968CE13AEC44}" type="sibTrans" cxnId="{E3122CAB-E58C-4B33-8A75-E2439E939C75}">
      <dgm:prSet/>
      <dgm:spPr/>
      <dgm:t>
        <a:bodyPr/>
        <a:lstStyle/>
        <a:p>
          <a:endParaRPr lang="en-US"/>
        </a:p>
      </dgm:t>
    </dgm:pt>
    <dgm:pt modelId="{6813DD07-EB89-4378-8A0A-5850E9A4C9C1}">
      <dgm:prSet/>
      <dgm:spPr/>
      <dgm:t>
        <a:bodyPr/>
        <a:lstStyle/>
        <a:p>
          <a:r>
            <a:rPr lang="en-US"/>
            <a:t>A line chart is especially useful for </a:t>
          </a:r>
          <a:r>
            <a:rPr lang="en-US" b="1"/>
            <a:t>tracking changes or trends over time</a:t>
          </a:r>
          <a:r>
            <a:rPr lang="en-US"/>
            <a:t>. </a:t>
          </a:r>
        </a:p>
      </dgm:t>
    </dgm:pt>
    <dgm:pt modelId="{BDD3772A-2127-4C91-BF9C-0CC0E4C34C44}" type="parTrans" cxnId="{853917EB-F670-4E8C-90F8-3023C343840E}">
      <dgm:prSet/>
      <dgm:spPr/>
      <dgm:t>
        <a:bodyPr/>
        <a:lstStyle/>
        <a:p>
          <a:endParaRPr lang="en-US"/>
        </a:p>
      </dgm:t>
    </dgm:pt>
    <dgm:pt modelId="{CC4E67F0-0F91-4CA3-A721-CBA81A796A8A}" type="sibTrans" cxnId="{853917EB-F670-4E8C-90F8-3023C343840E}">
      <dgm:prSet/>
      <dgm:spPr/>
      <dgm:t>
        <a:bodyPr/>
        <a:lstStyle/>
        <a:p>
          <a:endParaRPr lang="en-US"/>
        </a:p>
      </dgm:t>
    </dgm:pt>
    <dgm:pt modelId="{B07141C2-2B2F-40E2-8826-DD82104016C3}">
      <dgm:prSet/>
      <dgm:spPr/>
      <dgm:t>
        <a:bodyPr/>
        <a:lstStyle/>
        <a:p>
          <a:r>
            <a:rPr lang="en-US"/>
            <a:t>It is also easy for us to </a:t>
          </a:r>
          <a:r>
            <a:rPr lang="en-US" b="1"/>
            <a:t>identify any major changes</a:t>
          </a:r>
          <a:r>
            <a:rPr lang="en-US"/>
            <a:t> that happened </a:t>
          </a:r>
          <a:r>
            <a:rPr lang="en-US" b="1"/>
            <a:t>in the past</a:t>
          </a:r>
          <a:r>
            <a:rPr lang="en-US"/>
            <a:t> on a line chart. </a:t>
          </a:r>
        </a:p>
      </dgm:t>
    </dgm:pt>
    <dgm:pt modelId="{96F57951-B0E2-4835-B92F-CE834690884B}" type="parTrans" cxnId="{2D166AA8-5BDF-481D-AB5D-6C5441217961}">
      <dgm:prSet/>
      <dgm:spPr/>
      <dgm:t>
        <a:bodyPr/>
        <a:lstStyle/>
        <a:p>
          <a:endParaRPr lang="en-US"/>
        </a:p>
      </dgm:t>
    </dgm:pt>
    <dgm:pt modelId="{3C1CF7EB-3B8F-4A43-BFEC-A000B9507E3A}" type="sibTrans" cxnId="{2D166AA8-5BDF-481D-AB5D-6C5441217961}">
      <dgm:prSet/>
      <dgm:spPr/>
      <dgm:t>
        <a:bodyPr/>
        <a:lstStyle/>
        <a:p>
          <a:endParaRPr lang="en-US"/>
        </a:p>
      </dgm:t>
    </dgm:pt>
    <dgm:pt modelId="{69A9FAA5-9609-437E-BE64-47CF3F626063}">
      <dgm:prSet/>
      <dgm:spPr/>
      <dgm:t>
        <a:bodyPr/>
        <a:lstStyle/>
        <a:p>
          <a:r>
            <a:rPr lang="en-US"/>
            <a:t>When </a:t>
          </a:r>
          <a:r>
            <a:rPr lang="en-US" b="1"/>
            <a:t>multiple lines</a:t>
          </a:r>
          <a:r>
            <a:rPr lang="en-US"/>
            <a:t> are plotted in the same chart, we can </a:t>
          </a:r>
          <a:r>
            <a:rPr lang="en-US" b="1"/>
            <a:t>compare these observations</a:t>
          </a:r>
          <a:r>
            <a:rPr lang="en-US"/>
            <a:t> on one or multiple </a:t>
          </a:r>
          <a:r>
            <a:rPr lang="en-US" b="1"/>
            <a:t>dimensions</a:t>
          </a:r>
          <a:r>
            <a:rPr lang="en-US"/>
            <a:t>.</a:t>
          </a:r>
        </a:p>
      </dgm:t>
    </dgm:pt>
    <dgm:pt modelId="{5914AF34-801D-488D-A5AC-B4424FAD203E}" type="parTrans" cxnId="{BCD7AE9C-A735-455B-8A77-9E32EBCDE1C0}">
      <dgm:prSet/>
      <dgm:spPr/>
      <dgm:t>
        <a:bodyPr/>
        <a:lstStyle/>
        <a:p>
          <a:endParaRPr lang="en-US"/>
        </a:p>
      </dgm:t>
    </dgm:pt>
    <dgm:pt modelId="{95B2529D-A729-466D-B82A-BCA124591B0A}" type="sibTrans" cxnId="{BCD7AE9C-A735-455B-8A77-9E32EBCDE1C0}">
      <dgm:prSet/>
      <dgm:spPr/>
      <dgm:t>
        <a:bodyPr/>
        <a:lstStyle/>
        <a:p>
          <a:endParaRPr lang="en-US"/>
        </a:p>
      </dgm:t>
    </dgm:pt>
    <dgm:pt modelId="{5BDC1888-2373-4B84-AA45-DF2235303D61}" type="pres">
      <dgm:prSet presAssocID="{14051A94-5950-4953-9EC6-0701321DF4BA}" presName="root" presStyleCnt="0">
        <dgm:presLayoutVars>
          <dgm:dir/>
          <dgm:resizeHandles val="exact"/>
        </dgm:presLayoutVars>
      </dgm:prSet>
      <dgm:spPr/>
    </dgm:pt>
    <dgm:pt modelId="{5F70DACC-1C40-488C-BC89-51A3BDB84728}" type="pres">
      <dgm:prSet presAssocID="{C8945CC4-F2F7-4156-99E1-D21F15181A39}" presName="compNode" presStyleCnt="0"/>
      <dgm:spPr/>
    </dgm:pt>
    <dgm:pt modelId="{F226B2BB-FE36-4541-8AA0-51F55A80AA20}" type="pres">
      <dgm:prSet presAssocID="{C8945CC4-F2F7-4156-99E1-D21F15181A39}" presName="bgRect" presStyleLbl="bgShp" presStyleIdx="0" presStyleCnt="4"/>
      <dgm:spPr/>
    </dgm:pt>
    <dgm:pt modelId="{C6F2EFC5-0737-46DD-A72B-A3A900CE6336}" type="pres">
      <dgm:prSet presAssocID="{C8945CC4-F2F7-4156-99E1-D21F15181A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7C978DD-5A8E-4681-B007-CA8EB4313B0B}" type="pres">
      <dgm:prSet presAssocID="{C8945CC4-F2F7-4156-99E1-D21F15181A39}" presName="spaceRect" presStyleCnt="0"/>
      <dgm:spPr/>
    </dgm:pt>
    <dgm:pt modelId="{0391E0FF-1088-46C3-B803-2B1D98E29536}" type="pres">
      <dgm:prSet presAssocID="{C8945CC4-F2F7-4156-99E1-D21F15181A39}" presName="parTx" presStyleLbl="revTx" presStyleIdx="0" presStyleCnt="4">
        <dgm:presLayoutVars>
          <dgm:chMax val="0"/>
          <dgm:chPref val="0"/>
        </dgm:presLayoutVars>
      </dgm:prSet>
      <dgm:spPr/>
    </dgm:pt>
    <dgm:pt modelId="{273A2D59-C1BA-441B-8952-7A8979425083}" type="pres">
      <dgm:prSet presAssocID="{EA88CA87-876A-476B-967B-968CE13AEC44}" presName="sibTrans" presStyleCnt="0"/>
      <dgm:spPr/>
    </dgm:pt>
    <dgm:pt modelId="{3813ABCC-EE62-4FB5-ACCD-EEC6059EEEB4}" type="pres">
      <dgm:prSet presAssocID="{6813DD07-EB89-4378-8A0A-5850E9A4C9C1}" presName="compNode" presStyleCnt="0"/>
      <dgm:spPr/>
    </dgm:pt>
    <dgm:pt modelId="{82D2A72C-86A2-41FE-AAD4-1FB96AFB39FD}" type="pres">
      <dgm:prSet presAssocID="{6813DD07-EB89-4378-8A0A-5850E9A4C9C1}" presName="bgRect" presStyleLbl="bgShp" presStyleIdx="1" presStyleCnt="4"/>
      <dgm:spPr/>
    </dgm:pt>
    <dgm:pt modelId="{FBCE1894-6A46-46F6-93D5-F2F7BACC115F}" type="pres">
      <dgm:prSet presAssocID="{6813DD07-EB89-4378-8A0A-5850E9A4C9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8EEFCBE-5ED7-4E55-8C71-195E83638170}" type="pres">
      <dgm:prSet presAssocID="{6813DD07-EB89-4378-8A0A-5850E9A4C9C1}" presName="spaceRect" presStyleCnt="0"/>
      <dgm:spPr/>
    </dgm:pt>
    <dgm:pt modelId="{AD93C354-CF03-4891-86A5-B416EC16D5E9}" type="pres">
      <dgm:prSet presAssocID="{6813DD07-EB89-4378-8A0A-5850E9A4C9C1}" presName="parTx" presStyleLbl="revTx" presStyleIdx="1" presStyleCnt="4">
        <dgm:presLayoutVars>
          <dgm:chMax val="0"/>
          <dgm:chPref val="0"/>
        </dgm:presLayoutVars>
      </dgm:prSet>
      <dgm:spPr/>
    </dgm:pt>
    <dgm:pt modelId="{5EBA5292-EEEB-4101-A458-645741B21D4F}" type="pres">
      <dgm:prSet presAssocID="{CC4E67F0-0F91-4CA3-A721-CBA81A796A8A}" presName="sibTrans" presStyleCnt="0"/>
      <dgm:spPr/>
    </dgm:pt>
    <dgm:pt modelId="{0375965E-FC75-45F0-951E-5C75F0DB7CF8}" type="pres">
      <dgm:prSet presAssocID="{B07141C2-2B2F-40E2-8826-DD82104016C3}" presName="compNode" presStyleCnt="0"/>
      <dgm:spPr/>
    </dgm:pt>
    <dgm:pt modelId="{680B79DC-BBCD-4AA8-9722-01F3D52E713A}" type="pres">
      <dgm:prSet presAssocID="{B07141C2-2B2F-40E2-8826-DD82104016C3}" presName="bgRect" presStyleLbl="bgShp" presStyleIdx="2" presStyleCnt="4"/>
      <dgm:spPr/>
    </dgm:pt>
    <dgm:pt modelId="{E1FE03C9-F420-4865-97FE-2D53530A5578}" type="pres">
      <dgm:prSet presAssocID="{B07141C2-2B2F-40E2-8826-DD82104016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3BC7E92B-AA3C-45EC-99B4-C78AF09FEA80}" type="pres">
      <dgm:prSet presAssocID="{B07141C2-2B2F-40E2-8826-DD82104016C3}" presName="spaceRect" presStyleCnt="0"/>
      <dgm:spPr/>
    </dgm:pt>
    <dgm:pt modelId="{DABC0534-8DD6-4188-89C3-7637349870A7}" type="pres">
      <dgm:prSet presAssocID="{B07141C2-2B2F-40E2-8826-DD82104016C3}" presName="parTx" presStyleLbl="revTx" presStyleIdx="2" presStyleCnt="4">
        <dgm:presLayoutVars>
          <dgm:chMax val="0"/>
          <dgm:chPref val="0"/>
        </dgm:presLayoutVars>
      </dgm:prSet>
      <dgm:spPr/>
    </dgm:pt>
    <dgm:pt modelId="{BE27B935-FE2A-4095-976F-319E79B309B8}" type="pres">
      <dgm:prSet presAssocID="{3C1CF7EB-3B8F-4A43-BFEC-A000B9507E3A}" presName="sibTrans" presStyleCnt="0"/>
      <dgm:spPr/>
    </dgm:pt>
    <dgm:pt modelId="{404D2690-0B27-4F34-B59B-2F957FFECB28}" type="pres">
      <dgm:prSet presAssocID="{69A9FAA5-9609-437E-BE64-47CF3F626063}" presName="compNode" presStyleCnt="0"/>
      <dgm:spPr/>
    </dgm:pt>
    <dgm:pt modelId="{EDBCED15-E709-47DD-8192-1CD7F424A2FD}" type="pres">
      <dgm:prSet presAssocID="{69A9FAA5-9609-437E-BE64-47CF3F626063}" presName="bgRect" presStyleLbl="bgShp" presStyleIdx="3" presStyleCnt="4"/>
      <dgm:spPr/>
    </dgm:pt>
    <dgm:pt modelId="{A524AD11-2445-476C-A7C6-8F5A568A776C}" type="pres">
      <dgm:prSet presAssocID="{69A9FAA5-9609-437E-BE64-47CF3F6260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13D384C-C3E0-4D10-9053-D97AA51B8403}" type="pres">
      <dgm:prSet presAssocID="{69A9FAA5-9609-437E-BE64-47CF3F626063}" presName="spaceRect" presStyleCnt="0"/>
      <dgm:spPr/>
    </dgm:pt>
    <dgm:pt modelId="{EC846F43-001B-4B63-8C4C-4D8527B16DCE}" type="pres">
      <dgm:prSet presAssocID="{69A9FAA5-9609-437E-BE64-47CF3F6260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4DE6063-9B83-4E2E-9ED1-D5F4317F8268}" type="presOf" srcId="{C8945CC4-F2F7-4156-99E1-D21F15181A39}" destId="{0391E0FF-1088-46C3-B803-2B1D98E29536}" srcOrd="0" destOrd="0" presId="urn:microsoft.com/office/officeart/2018/2/layout/IconVerticalSolidList"/>
    <dgm:cxn modelId="{7A44605A-ACA9-42F9-A38C-0B0CE094E418}" type="presOf" srcId="{6813DD07-EB89-4378-8A0A-5850E9A4C9C1}" destId="{AD93C354-CF03-4891-86A5-B416EC16D5E9}" srcOrd="0" destOrd="0" presId="urn:microsoft.com/office/officeart/2018/2/layout/IconVerticalSolidList"/>
    <dgm:cxn modelId="{E8864990-494C-44C1-8A09-1F36C3E6CD2E}" type="presOf" srcId="{14051A94-5950-4953-9EC6-0701321DF4BA}" destId="{5BDC1888-2373-4B84-AA45-DF2235303D61}" srcOrd="0" destOrd="0" presId="urn:microsoft.com/office/officeart/2018/2/layout/IconVerticalSolidList"/>
    <dgm:cxn modelId="{60092795-0BFD-44C0-8EC4-3AA3A8DF7C07}" type="presOf" srcId="{69A9FAA5-9609-437E-BE64-47CF3F626063}" destId="{EC846F43-001B-4B63-8C4C-4D8527B16DCE}" srcOrd="0" destOrd="0" presId="urn:microsoft.com/office/officeart/2018/2/layout/IconVerticalSolidList"/>
    <dgm:cxn modelId="{F36F5C9C-A286-47FA-82E7-AF4042F8D54C}" type="presOf" srcId="{B07141C2-2B2F-40E2-8826-DD82104016C3}" destId="{DABC0534-8DD6-4188-89C3-7637349870A7}" srcOrd="0" destOrd="0" presId="urn:microsoft.com/office/officeart/2018/2/layout/IconVerticalSolidList"/>
    <dgm:cxn modelId="{BCD7AE9C-A735-455B-8A77-9E32EBCDE1C0}" srcId="{14051A94-5950-4953-9EC6-0701321DF4BA}" destId="{69A9FAA5-9609-437E-BE64-47CF3F626063}" srcOrd="3" destOrd="0" parTransId="{5914AF34-801D-488D-A5AC-B4424FAD203E}" sibTransId="{95B2529D-A729-466D-B82A-BCA124591B0A}"/>
    <dgm:cxn modelId="{2D166AA8-5BDF-481D-AB5D-6C5441217961}" srcId="{14051A94-5950-4953-9EC6-0701321DF4BA}" destId="{B07141C2-2B2F-40E2-8826-DD82104016C3}" srcOrd="2" destOrd="0" parTransId="{96F57951-B0E2-4835-B92F-CE834690884B}" sibTransId="{3C1CF7EB-3B8F-4A43-BFEC-A000B9507E3A}"/>
    <dgm:cxn modelId="{E3122CAB-E58C-4B33-8A75-E2439E939C75}" srcId="{14051A94-5950-4953-9EC6-0701321DF4BA}" destId="{C8945CC4-F2F7-4156-99E1-D21F15181A39}" srcOrd="0" destOrd="0" parTransId="{21E0FC96-3EA3-4E01-82D2-92CC4DAE519F}" sibTransId="{EA88CA87-876A-476B-967B-968CE13AEC44}"/>
    <dgm:cxn modelId="{853917EB-F670-4E8C-90F8-3023C343840E}" srcId="{14051A94-5950-4953-9EC6-0701321DF4BA}" destId="{6813DD07-EB89-4378-8A0A-5850E9A4C9C1}" srcOrd="1" destOrd="0" parTransId="{BDD3772A-2127-4C91-BF9C-0CC0E4C34C44}" sibTransId="{CC4E67F0-0F91-4CA3-A721-CBA81A796A8A}"/>
    <dgm:cxn modelId="{F8865021-BF3A-4AE2-AB2D-4C609F4C0F7E}" type="presParOf" srcId="{5BDC1888-2373-4B84-AA45-DF2235303D61}" destId="{5F70DACC-1C40-488C-BC89-51A3BDB84728}" srcOrd="0" destOrd="0" presId="urn:microsoft.com/office/officeart/2018/2/layout/IconVerticalSolidList"/>
    <dgm:cxn modelId="{58DE9683-E556-40AC-8B13-B46739EAB5A4}" type="presParOf" srcId="{5F70DACC-1C40-488C-BC89-51A3BDB84728}" destId="{F226B2BB-FE36-4541-8AA0-51F55A80AA20}" srcOrd="0" destOrd="0" presId="urn:microsoft.com/office/officeart/2018/2/layout/IconVerticalSolidList"/>
    <dgm:cxn modelId="{859A9686-605F-4907-9DE9-17CC8F8B6514}" type="presParOf" srcId="{5F70DACC-1C40-488C-BC89-51A3BDB84728}" destId="{C6F2EFC5-0737-46DD-A72B-A3A900CE6336}" srcOrd="1" destOrd="0" presId="urn:microsoft.com/office/officeart/2018/2/layout/IconVerticalSolidList"/>
    <dgm:cxn modelId="{AB81B272-ED32-4BD2-A861-B0F79ADBD2BE}" type="presParOf" srcId="{5F70DACC-1C40-488C-BC89-51A3BDB84728}" destId="{47C978DD-5A8E-4681-B007-CA8EB4313B0B}" srcOrd="2" destOrd="0" presId="urn:microsoft.com/office/officeart/2018/2/layout/IconVerticalSolidList"/>
    <dgm:cxn modelId="{2D31C1E0-7AA3-4EC8-BC10-53CC6856A6B7}" type="presParOf" srcId="{5F70DACC-1C40-488C-BC89-51A3BDB84728}" destId="{0391E0FF-1088-46C3-B803-2B1D98E29536}" srcOrd="3" destOrd="0" presId="urn:microsoft.com/office/officeart/2018/2/layout/IconVerticalSolidList"/>
    <dgm:cxn modelId="{2F9612B9-0984-4AB4-8342-2EEF1533E5C5}" type="presParOf" srcId="{5BDC1888-2373-4B84-AA45-DF2235303D61}" destId="{273A2D59-C1BA-441B-8952-7A8979425083}" srcOrd="1" destOrd="0" presId="urn:microsoft.com/office/officeart/2018/2/layout/IconVerticalSolidList"/>
    <dgm:cxn modelId="{436FD99E-416D-48BB-8201-3F495EE8F412}" type="presParOf" srcId="{5BDC1888-2373-4B84-AA45-DF2235303D61}" destId="{3813ABCC-EE62-4FB5-ACCD-EEC6059EEEB4}" srcOrd="2" destOrd="0" presId="urn:microsoft.com/office/officeart/2018/2/layout/IconVerticalSolidList"/>
    <dgm:cxn modelId="{3249D8D1-4FCF-4A1A-8986-62FF373B5ED5}" type="presParOf" srcId="{3813ABCC-EE62-4FB5-ACCD-EEC6059EEEB4}" destId="{82D2A72C-86A2-41FE-AAD4-1FB96AFB39FD}" srcOrd="0" destOrd="0" presId="urn:microsoft.com/office/officeart/2018/2/layout/IconVerticalSolidList"/>
    <dgm:cxn modelId="{C091391D-AB48-496B-998F-03421785E158}" type="presParOf" srcId="{3813ABCC-EE62-4FB5-ACCD-EEC6059EEEB4}" destId="{FBCE1894-6A46-46F6-93D5-F2F7BACC115F}" srcOrd="1" destOrd="0" presId="urn:microsoft.com/office/officeart/2018/2/layout/IconVerticalSolidList"/>
    <dgm:cxn modelId="{1D4B9963-FC0E-4BC7-8581-06BE5A3980F9}" type="presParOf" srcId="{3813ABCC-EE62-4FB5-ACCD-EEC6059EEEB4}" destId="{28EEFCBE-5ED7-4E55-8C71-195E83638170}" srcOrd="2" destOrd="0" presId="urn:microsoft.com/office/officeart/2018/2/layout/IconVerticalSolidList"/>
    <dgm:cxn modelId="{22F50632-B544-489B-BB76-22D0C1CEA0A6}" type="presParOf" srcId="{3813ABCC-EE62-4FB5-ACCD-EEC6059EEEB4}" destId="{AD93C354-CF03-4891-86A5-B416EC16D5E9}" srcOrd="3" destOrd="0" presId="urn:microsoft.com/office/officeart/2018/2/layout/IconVerticalSolidList"/>
    <dgm:cxn modelId="{CC879C6B-C5EA-4995-B536-3AA528FA210E}" type="presParOf" srcId="{5BDC1888-2373-4B84-AA45-DF2235303D61}" destId="{5EBA5292-EEEB-4101-A458-645741B21D4F}" srcOrd="3" destOrd="0" presId="urn:microsoft.com/office/officeart/2018/2/layout/IconVerticalSolidList"/>
    <dgm:cxn modelId="{95D4B4E0-F15B-423F-9383-7C147BDDA009}" type="presParOf" srcId="{5BDC1888-2373-4B84-AA45-DF2235303D61}" destId="{0375965E-FC75-45F0-951E-5C75F0DB7CF8}" srcOrd="4" destOrd="0" presId="urn:microsoft.com/office/officeart/2018/2/layout/IconVerticalSolidList"/>
    <dgm:cxn modelId="{B0932F85-BBD0-4CDB-BD53-84CD9D3A6878}" type="presParOf" srcId="{0375965E-FC75-45F0-951E-5C75F0DB7CF8}" destId="{680B79DC-BBCD-4AA8-9722-01F3D52E713A}" srcOrd="0" destOrd="0" presId="urn:microsoft.com/office/officeart/2018/2/layout/IconVerticalSolidList"/>
    <dgm:cxn modelId="{E7C5F7A9-41BB-4328-897C-2BDFB7569EA2}" type="presParOf" srcId="{0375965E-FC75-45F0-951E-5C75F0DB7CF8}" destId="{E1FE03C9-F420-4865-97FE-2D53530A5578}" srcOrd="1" destOrd="0" presId="urn:microsoft.com/office/officeart/2018/2/layout/IconVerticalSolidList"/>
    <dgm:cxn modelId="{938DDB48-0F34-435B-A067-7D018CA072B7}" type="presParOf" srcId="{0375965E-FC75-45F0-951E-5C75F0DB7CF8}" destId="{3BC7E92B-AA3C-45EC-99B4-C78AF09FEA80}" srcOrd="2" destOrd="0" presId="urn:microsoft.com/office/officeart/2018/2/layout/IconVerticalSolidList"/>
    <dgm:cxn modelId="{9320CB4F-20FB-414F-ADAD-5CF69AA61147}" type="presParOf" srcId="{0375965E-FC75-45F0-951E-5C75F0DB7CF8}" destId="{DABC0534-8DD6-4188-89C3-7637349870A7}" srcOrd="3" destOrd="0" presId="urn:microsoft.com/office/officeart/2018/2/layout/IconVerticalSolidList"/>
    <dgm:cxn modelId="{DDD19A4E-7CA3-448F-9510-D36C8FE75AF1}" type="presParOf" srcId="{5BDC1888-2373-4B84-AA45-DF2235303D61}" destId="{BE27B935-FE2A-4095-976F-319E79B309B8}" srcOrd="5" destOrd="0" presId="urn:microsoft.com/office/officeart/2018/2/layout/IconVerticalSolidList"/>
    <dgm:cxn modelId="{861BA199-85F1-44CE-976A-C21EEDACD122}" type="presParOf" srcId="{5BDC1888-2373-4B84-AA45-DF2235303D61}" destId="{404D2690-0B27-4F34-B59B-2F957FFECB28}" srcOrd="6" destOrd="0" presId="urn:microsoft.com/office/officeart/2018/2/layout/IconVerticalSolidList"/>
    <dgm:cxn modelId="{0EB3A420-7D04-4191-BCBC-0F873C09F491}" type="presParOf" srcId="{404D2690-0B27-4F34-B59B-2F957FFECB28}" destId="{EDBCED15-E709-47DD-8192-1CD7F424A2FD}" srcOrd="0" destOrd="0" presId="urn:microsoft.com/office/officeart/2018/2/layout/IconVerticalSolidList"/>
    <dgm:cxn modelId="{5C31C744-3086-47CC-B2C8-736D08A6ADE2}" type="presParOf" srcId="{404D2690-0B27-4F34-B59B-2F957FFECB28}" destId="{A524AD11-2445-476C-A7C6-8F5A568A776C}" srcOrd="1" destOrd="0" presId="urn:microsoft.com/office/officeart/2018/2/layout/IconVerticalSolidList"/>
    <dgm:cxn modelId="{6E56B1CA-595C-4EA0-919B-E17B79FB0251}" type="presParOf" srcId="{404D2690-0B27-4F34-B59B-2F957FFECB28}" destId="{013D384C-C3E0-4D10-9053-D97AA51B8403}" srcOrd="2" destOrd="0" presId="urn:microsoft.com/office/officeart/2018/2/layout/IconVerticalSolidList"/>
    <dgm:cxn modelId="{6D4FE19B-FBAF-4EDE-890F-2D5F5F6BC558}" type="presParOf" srcId="{404D2690-0B27-4F34-B59B-2F957FFECB28}" destId="{EC846F43-001B-4B63-8C4C-4D8527B16D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6F3E2-155F-4301-AFBB-CC3EF5E477C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9288FB-3BE5-4A8C-84FD-11BFD6F11BB3}">
      <dgm:prSet/>
      <dgm:spPr/>
      <dgm:t>
        <a:bodyPr/>
        <a:lstStyle/>
        <a:p>
          <a:r>
            <a:rPr lang="en-US"/>
            <a:t>Types of data: Size, rows, columns, values, types, features</a:t>
          </a:r>
        </a:p>
      </dgm:t>
    </dgm:pt>
    <dgm:pt modelId="{91E73D83-C997-4732-9BDC-4DFE59829961}" type="parTrans" cxnId="{04DC0CEB-4136-49EF-8FBB-3DA550EE8EDF}">
      <dgm:prSet/>
      <dgm:spPr/>
      <dgm:t>
        <a:bodyPr/>
        <a:lstStyle/>
        <a:p>
          <a:endParaRPr lang="en-US"/>
        </a:p>
      </dgm:t>
    </dgm:pt>
    <dgm:pt modelId="{86925CAA-43F8-449C-BF32-D137C0D6E614}" type="sibTrans" cxnId="{04DC0CEB-4136-49EF-8FBB-3DA550EE8EDF}">
      <dgm:prSet/>
      <dgm:spPr/>
      <dgm:t>
        <a:bodyPr/>
        <a:lstStyle/>
        <a:p>
          <a:endParaRPr lang="en-US"/>
        </a:p>
      </dgm:t>
    </dgm:pt>
    <dgm:pt modelId="{A638049C-5EA5-4840-82EF-E8924A3FDF6B}">
      <dgm:prSet/>
      <dgm:spPr/>
      <dgm:t>
        <a:bodyPr/>
        <a:lstStyle/>
        <a:p>
          <a:r>
            <a:rPr lang="en-US"/>
            <a:t>Relationships: Correlations</a:t>
          </a:r>
        </a:p>
      </dgm:t>
    </dgm:pt>
    <dgm:pt modelId="{56967DC1-9BED-43B1-A6D2-50F9A45DF9A4}" type="parTrans" cxnId="{728A1B08-943F-4839-8A69-382F9D6E70FE}">
      <dgm:prSet/>
      <dgm:spPr/>
      <dgm:t>
        <a:bodyPr/>
        <a:lstStyle/>
        <a:p>
          <a:endParaRPr lang="en-US"/>
        </a:p>
      </dgm:t>
    </dgm:pt>
    <dgm:pt modelId="{3FF2C9E1-6EE9-49B1-A6DF-473722FEFA42}" type="sibTrans" cxnId="{728A1B08-943F-4839-8A69-382F9D6E70FE}">
      <dgm:prSet/>
      <dgm:spPr/>
      <dgm:t>
        <a:bodyPr/>
        <a:lstStyle/>
        <a:p>
          <a:endParaRPr lang="en-US"/>
        </a:p>
      </dgm:t>
    </dgm:pt>
    <dgm:pt modelId="{5E81D2E3-855D-4600-BA3B-A646A1063D17}">
      <dgm:prSet/>
      <dgm:spPr/>
      <dgm:t>
        <a:bodyPr/>
        <a:lstStyle/>
        <a:p>
          <a:r>
            <a:rPr lang="en-US"/>
            <a:t>Linear, complex, none</a:t>
          </a:r>
        </a:p>
      </dgm:t>
    </dgm:pt>
    <dgm:pt modelId="{722CABBF-F812-432A-9838-97E785D744CB}" type="parTrans" cxnId="{26912C21-36B1-444B-9E91-3261F4B58257}">
      <dgm:prSet/>
      <dgm:spPr/>
      <dgm:t>
        <a:bodyPr/>
        <a:lstStyle/>
        <a:p>
          <a:endParaRPr lang="en-US"/>
        </a:p>
      </dgm:t>
    </dgm:pt>
    <dgm:pt modelId="{1F04373A-2C46-44AD-8525-4B358285A09C}" type="sibTrans" cxnId="{26912C21-36B1-444B-9E91-3261F4B58257}">
      <dgm:prSet/>
      <dgm:spPr/>
      <dgm:t>
        <a:bodyPr/>
        <a:lstStyle/>
        <a:p>
          <a:endParaRPr lang="en-US"/>
        </a:p>
      </dgm:t>
    </dgm:pt>
    <dgm:pt modelId="{E4BA4D53-88A1-47D9-8D66-6FAAA3ECD8D9}">
      <dgm:prSet/>
      <dgm:spPr/>
      <dgm:t>
        <a:bodyPr/>
        <a:lstStyle/>
        <a:p>
          <a:r>
            <a:rPr lang="en-US"/>
            <a:t>Positive, negative, none</a:t>
          </a:r>
        </a:p>
      </dgm:t>
    </dgm:pt>
    <dgm:pt modelId="{C4AB8E51-D1D4-42F4-9564-A742076F61FE}" type="parTrans" cxnId="{058A652B-E731-46D2-AFE8-C628E878DF07}">
      <dgm:prSet/>
      <dgm:spPr/>
      <dgm:t>
        <a:bodyPr/>
        <a:lstStyle/>
        <a:p>
          <a:endParaRPr lang="en-US"/>
        </a:p>
      </dgm:t>
    </dgm:pt>
    <dgm:pt modelId="{27814D23-979E-4F5E-A48F-DB9379B990AA}" type="sibTrans" cxnId="{058A652B-E731-46D2-AFE8-C628E878DF07}">
      <dgm:prSet/>
      <dgm:spPr/>
      <dgm:t>
        <a:bodyPr/>
        <a:lstStyle/>
        <a:p>
          <a:endParaRPr lang="en-US"/>
        </a:p>
      </dgm:t>
    </dgm:pt>
    <dgm:pt modelId="{A8CCF0A3-649E-4617-876C-A3BB29A196C9}">
      <dgm:prSet/>
      <dgm:spPr/>
      <dgm:t>
        <a:bodyPr/>
        <a:lstStyle/>
        <a:p>
          <a:r>
            <a:rPr lang="en-US"/>
            <a:t>Strong, moderate, weak</a:t>
          </a:r>
        </a:p>
      </dgm:t>
    </dgm:pt>
    <dgm:pt modelId="{570FD98A-1D73-41E0-BA93-64E9D5CE4268}" type="parTrans" cxnId="{6E266A60-687F-445A-AF06-440775739D0D}">
      <dgm:prSet/>
      <dgm:spPr/>
      <dgm:t>
        <a:bodyPr/>
        <a:lstStyle/>
        <a:p>
          <a:endParaRPr lang="en-US"/>
        </a:p>
      </dgm:t>
    </dgm:pt>
    <dgm:pt modelId="{5DF65B41-0D9E-467A-BF3C-47F6444A8B4D}" type="sibTrans" cxnId="{6E266A60-687F-445A-AF06-440775739D0D}">
      <dgm:prSet/>
      <dgm:spPr/>
      <dgm:t>
        <a:bodyPr/>
        <a:lstStyle/>
        <a:p>
          <a:endParaRPr lang="en-US"/>
        </a:p>
      </dgm:t>
    </dgm:pt>
    <dgm:pt modelId="{933DF825-7EA3-4255-9704-72A7F18CFEE2}">
      <dgm:prSet/>
      <dgm:spPr/>
      <dgm:t>
        <a:bodyPr/>
        <a:lstStyle/>
        <a:p>
          <a:r>
            <a:rPr lang="en-US"/>
            <a:t>Shape: Symmetric, skewed, unimodal, multimodal</a:t>
          </a:r>
        </a:p>
      </dgm:t>
    </dgm:pt>
    <dgm:pt modelId="{F473A955-05BF-41D9-BBDE-8F89B92F10E2}" type="parTrans" cxnId="{0DBF7F96-B790-40BF-AC76-C95E353C60FD}">
      <dgm:prSet/>
      <dgm:spPr/>
      <dgm:t>
        <a:bodyPr/>
        <a:lstStyle/>
        <a:p>
          <a:endParaRPr lang="en-US"/>
        </a:p>
      </dgm:t>
    </dgm:pt>
    <dgm:pt modelId="{1A1D95FE-30CF-45CC-9EBD-8215709C40E5}" type="sibTrans" cxnId="{0DBF7F96-B790-40BF-AC76-C95E353C60FD}">
      <dgm:prSet/>
      <dgm:spPr/>
      <dgm:t>
        <a:bodyPr/>
        <a:lstStyle/>
        <a:p>
          <a:endParaRPr lang="en-US"/>
        </a:p>
      </dgm:t>
    </dgm:pt>
    <dgm:pt modelId="{B7A4034A-A66D-4D3A-BEE0-2463D47BB377}">
      <dgm:prSet/>
      <dgm:spPr/>
      <dgm:t>
        <a:bodyPr/>
        <a:lstStyle/>
        <a:p>
          <a:r>
            <a:rPr lang="en-US"/>
            <a:t>Outliers or missing values</a:t>
          </a:r>
        </a:p>
      </dgm:t>
    </dgm:pt>
    <dgm:pt modelId="{1BA7C90A-5204-4926-8927-9D9B2628AC99}" type="parTrans" cxnId="{ADEEB87F-3738-44BC-AB1C-D891497EA6F6}">
      <dgm:prSet/>
      <dgm:spPr/>
      <dgm:t>
        <a:bodyPr/>
        <a:lstStyle/>
        <a:p>
          <a:endParaRPr lang="en-US"/>
        </a:p>
      </dgm:t>
    </dgm:pt>
    <dgm:pt modelId="{65A075B6-ED0E-4816-B18B-DFF364BCFBCB}" type="sibTrans" cxnId="{ADEEB87F-3738-44BC-AB1C-D891497EA6F6}">
      <dgm:prSet/>
      <dgm:spPr/>
      <dgm:t>
        <a:bodyPr/>
        <a:lstStyle/>
        <a:p>
          <a:endParaRPr lang="en-US"/>
        </a:p>
      </dgm:t>
    </dgm:pt>
    <dgm:pt modelId="{9F2D22E8-B0E8-4192-A0CF-5DC3B5E2219F}" type="pres">
      <dgm:prSet presAssocID="{D7E6F3E2-155F-4301-AFBB-CC3EF5E477C2}" presName="linear" presStyleCnt="0">
        <dgm:presLayoutVars>
          <dgm:animLvl val="lvl"/>
          <dgm:resizeHandles val="exact"/>
        </dgm:presLayoutVars>
      </dgm:prSet>
      <dgm:spPr/>
    </dgm:pt>
    <dgm:pt modelId="{6CA97628-89F3-4B4A-B7D4-49588E9A0C83}" type="pres">
      <dgm:prSet presAssocID="{5F9288FB-3BE5-4A8C-84FD-11BFD6F11B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6F02F7-4786-4C37-844B-58A878792FE0}" type="pres">
      <dgm:prSet presAssocID="{86925CAA-43F8-449C-BF32-D137C0D6E614}" presName="spacer" presStyleCnt="0"/>
      <dgm:spPr/>
    </dgm:pt>
    <dgm:pt modelId="{0E78D43F-B0C9-4F08-A899-C7196AFA346C}" type="pres">
      <dgm:prSet presAssocID="{A638049C-5EA5-4840-82EF-E8924A3FDF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87A82E5-7F70-4F10-B4D7-33D686DB29B1}" type="pres">
      <dgm:prSet presAssocID="{A638049C-5EA5-4840-82EF-E8924A3FDF6B}" presName="childText" presStyleLbl="revTx" presStyleIdx="0" presStyleCnt="1">
        <dgm:presLayoutVars>
          <dgm:bulletEnabled val="1"/>
        </dgm:presLayoutVars>
      </dgm:prSet>
      <dgm:spPr/>
    </dgm:pt>
    <dgm:pt modelId="{0EC684EA-2E5C-4D1A-8DD3-FE0DB8E0E08E}" type="pres">
      <dgm:prSet presAssocID="{933DF825-7EA3-4255-9704-72A7F18CFE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94426B-3120-4778-8109-C1BFF4B2A54C}" type="pres">
      <dgm:prSet presAssocID="{1A1D95FE-30CF-45CC-9EBD-8215709C40E5}" presName="spacer" presStyleCnt="0"/>
      <dgm:spPr/>
    </dgm:pt>
    <dgm:pt modelId="{E3902855-AC5D-4809-99B2-4745999C9B02}" type="pres">
      <dgm:prSet presAssocID="{B7A4034A-A66D-4D3A-BEE0-2463D47BB3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E09001-FF46-4527-B158-DFDC061241A0}" type="presOf" srcId="{B7A4034A-A66D-4D3A-BEE0-2463D47BB377}" destId="{E3902855-AC5D-4809-99B2-4745999C9B02}" srcOrd="0" destOrd="0" presId="urn:microsoft.com/office/officeart/2005/8/layout/vList2"/>
    <dgm:cxn modelId="{728A1B08-943F-4839-8A69-382F9D6E70FE}" srcId="{D7E6F3E2-155F-4301-AFBB-CC3EF5E477C2}" destId="{A638049C-5EA5-4840-82EF-E8924A3FDF6B}" srcOrd="1" destOrd="0" parTransId="{56967DC1-9BED-43B1-A6D2-50F9A45DF9A4}" sibTransId="{3FF2C9E1-6EE9-49B1-A6DF-473722FEFA42}"/>
    <dgm:cxn modelId="{26912C21-36B1-444B-9E91-3261F4B58257}" srcId="{A638049C-5EA5-4840-82EF-E8924A3FDF6B}" destId="{5E81D2E3-855D-4600-BA3B-A646A1063D17}" srcOrd="0" destOrd="0" parTransId="{722CABBF-F812-432A-9838-97E785D744CB}" sibTransId="{1F04373A-2C46-44AD-8525-4B358285A09C}"/>
    <dgm:cxn modelId="{058A652B-E731-46D2-AFE8-C628E878DF07}" srcId="{A638049C-5EA5-4840-82EF-E8924A3FDF6B}" destId="{E4BA4D53-88A1-47D9-8D66-6FAAA3ECD8D9}" srcOrd="1" destOrd="0" parTransId="{C4AB8E51-D1D4-42F4-9564-A742076F61FE}" sibTransId="{27814D23-979E-4F5E-A48F-DB9379B990AA}"/>
    <dgm:cxn modelId="{3925872D-6309-43C6-9A9F-F09E56FD20D5}" type="presOf" srcId="{5F9288FB-3BE5-4A8C-84FD-11BFD6F11BB3}" destId="{6CA97628-89F3-4B4A-B7D4-49588E9A0C83}" srcOrd="0" destOrd="0" presId="urn:microsoft.com/office/officeart/2005/8/layout/vList2"/>
    <dgm:cxn modelId="{6E266A60-687F-445A-AF06-440775739D0D}" srcId="{A638049C-5EA5-4840-82EF-E8924A3FDF6B}" destId="{A8CCF0A3-649E-4617-876C-A3BB29A196C9}" srcOrd="2" destOrd="0" parTransId="{570FD98A-1D73-41E0-BA93-64E9D5CE4268}" sibTransId="{5DF65B41-0D9E-467A-BF3C-47F6444A8B4D}"/>
    <dgm:cxn modelId="{0EBD9045-7D40-45EF-B699-2504AEB6CB0D}" type="presOf" srcId="{E4BA4D53-88A1-47D9-8D66-6FAAA3ECD8D9}" destId="{A87A82E5-7F70-4F10-B4D7-33D686DB29B1}" srcOrd="0" destOrd="1" presId="urn:microsoft.com/office/officeart/2005/8/layout/vList2"/>
    <dgm:cxn modelId="{1BEC5E4A-D498-4ADB-8074-5B2F042C4B6D}" type="presOf" srcId="{5E81D2E3-855D-4600-BA3B-A646A1063D17}" destId="{A87A82E5-7F70-4F10-B4D7-33D686DB29B1}" srcOrd="0" destOrd="0" presId="urn:microsoft.com/office/officeart/2005/8/layout/vList2"/>
    <dgm:cxn modelId="{ADEEB87F-3738-44BC-AB1C-D891497EA6F6}" srcId="{D7E6F3E2-155F-4301-AFBB-CC3EF5E477C2}" destId="{B7A4034A-A66D-4D3A-BEE0-2463D47BB377}" srcOrd="3" destOrd="0" parTransId="{1BA7C90A-5204-4926-8927-9D9B2628AC99}" sibTransId="{65A075B6-ED0E-4816-B18B-DFF364BCFBCB}"/>
    <dgm:cxn modelId="{0DBF7F96-B790-40BF-AC76-C95E353C60FD}" srcId="{D7E6F3E2-155F-4301-AFBB-CC3EF5E477C2}" destId="{933DF825-7EA3-4255-9704-72A7F18CFEE2}" srcOrd="2" destOrd="0" parTransId="{F473A955-05BF-41D9-BBDE-8F89B92F10E2}" sibTransId="{1A1D95FE-30CF-45CC-9EBD-8215709C40E5}"/>
    <dgm:cxn modelId="{AE7853AA-267B-49A7-A9C9-7468CA71E343}" type="presOf" srcId="{A8CCF0A3-649E-4617-876C-A3BB29A196C9}" destId="{A87A82E5-7F70-4F10-B4D7-33D686DB29B1}" srcOrd="0" destOrd="2" presId="urn:microsoft.com/office/officeart/2005/8/layout/vList2"/>
    <dgm:cxn modelId="{06E44DB9-99B3-41F5-90A7-9E0DFB48DE5D}" type="presOf" srcId="{933DF825-7EA3-4255-9704-72A7F18CFEE2}" destId="{0EC684EA-2E5C-4D1A-8DD3-FE0DB8E0E08E}" srcOrd="0" destOrd="0" presId="urn:microsoft.com/office/officeart/2005/8/layout/vList2"/>
    <dgm:cxn modelId="{2874CDC9-1EA3-4C90-B507-D10E5331D64B}" type="presOf" srcId="{D7E6F3E2-155F-4301-AFBB-CC3EF5E477C2}" destId="{9F2D22E8-B0E8-4192-A0CF-5DC3B5E2219F}" srcOrd="0" destOrd="0" presId="urn:microsoft.com/office/officeart/2005/8/layout/vList2"/>
    <dgm:cxn modelId="{3C4EEEDB-6D7B-4387-B47F-A4000C00FDA2}" type="presOf" srcId="{A638049C-5EA5-4840-82EF-E8924A3FDF6B}" destId="{0E78D43F-B0C9-4F08-A899-C7196AFA346C}" srcOrd="0" destOrd="0" presId="urn:microsoft.com/office/officeart/2005/8/layout/vList2"/>
    <dgm:cxn modelId="{04DC0CEB-4136-49EF-8FBB-3DA550EE8EDF}" srcId="{D7E6F3E2-155F-4301-AFBB-CC3EF5E477C2}" destId="{5F9288FB-3BE5-4A8C-84FD-11BFD6F11BB3}" srcOrd="0" destOrd="0" parTransId="{91E73D83-C997-4732-9BDC-4DFE59829961}" sibTransId="{86925CAA-43F8-449C-BF32-D137C0D6E614}"/>
    <dgm:cxn modelId="{0B1A2BB8-548A-4DF9-9B3F-64DFC286D4A8}" type="presParOf" srcId="{9F2D22E8-B0E8-4192-A0CF-5DC3B5E2219F}" destId="{6CA97628-89F3-4B4A-B7D4-49588E9A0C83}" srcOrd="0" destOrd="0" presId="urn:microsoft.com/office/officeart/2005/8/layout/vList2"/>
    <dgm:cxn modelId="{26D6FA64-F28C-482D-9F11-F64496BCFDA1}" type="presParOf" srcId="{9F2D22E8-B0E8-4192-A0CF-5DC3B5E2219F}" destId="{7B6F02F7-4786-4C37-844B-58A878792FE0}" srcOrd="1" destOrd="0" presId="urn:microsoft.com/office/officeart/2005/8/layout/vList2"/>
    <dgm:cxn modelId="{E18B2EC2-4436-472E-AABA-4BDC5EEDBF53}" type="presParOf" srcId="{9F2D22E8-B0E8-4192-A0CF-5DC3B5E2219F}" destId="{0E78D43F-B0C9-4F08-A899-C7196AFA346C}" srcOrd="2" destOrd="0" presId="urn:microsoft.com/office/officeart/2005/8/layout/vList2"/>
    <dgm:cxn modelId="{1C79DCC8-1AFD-4360-819D-2DD9AC61BEA6}" type="presParOf" srcId="{9F2D22E8-B0E8-4192-A0CF-5DC3B5E2219F}" destId="{A87A82E5-7F70-4F10-B4D7-33D686DB29B1}" srcOrd="3" destOrd="0" presId="urn:microsoft.com/office/officeart/2005/8/layout/vList2"/>
    <dgm:cxn modelId="{968D4CDC-5E2C-4F3B-8F94-3C9223AC0ADB}" type="presParOf" srcId="{9F2D22E8-B0E8-4192-A0CF-5DC3B5E2219F}" destId="{0EC684EA-2E5C-4D1A-8DD3-FE0DB8E0E08E}" srcOrd="4" destOrd="0" presId="urn:microsoft.com/office/officeart/2005/8/layout/vList2"/>
    <dgm:cxn modelId="{143611E7-8519-42BA-BCCA-8867BE8DD5DD}" type="presParOf" srcId="{9F2D22E8-B0E8-4192-A0CF-5DC3B5E2219F}" destId="{3F94426B-3120-4778-8109-C1BFF4B2A54C}" srcOrd="5" destOrd="0" presId="urn:microsoft.com/office/officeart/2005/8/layout/vList2"/>
    <dgm:cxn modelId="{307AD925-11A4-49D0-B8BD-91DBC22572D8}" type="presParOf" srcId="{9F2D22E8-B0E8-4192-A0CF-5DC3B5E2219F}" destId="{E3902855-AC5D-4809-99B2-4745999C9B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A8DEF-4710-4E59-BB05-BC453A755E93}">
      <dsp:nvSpPr>
        <dsp:cNvPr id="0" name=""/>
        <dsp:cNvSpPr/>
      </dsp:nvSpPr>
      <dsp:spPr>
        <a:xfrm>
          <a:off x="0" y="90886"/>
          <a:ext cx="10423964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 histogram allows us to quickly see where most of the observations tend to cluster.</a:t>
          </a:r>
        </a:p>
      </dsp:txBody>
      <dsp:txXfrm>
        <a:off x="26930" y="117816"/>
        <a:ext cx="10370104" cy="497795"/>
      </dsp:txXfrm>
    </dsp:sp>
    <dsp:sp modelId="{F7031A9E-C4F9-400E-81C9-92BCC4556857}">
      <dsp:nvSpPr>
        <dsp:cNvPr id="0" name=""/>
        <dsp:cNvSpPr/>
      </dsp:nvSpPr>
      <dsp:spPr>
        <a:xfrm>
          <a:off x="0" y="708781"/>
          <a:ext cx="10423964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histogram indicates the spread and shape of the feature.</a:t>
          </a:r>
        </a:p>
      </dsp:txBody>
      <dsp:txXfrm>
        <a:off x="26930" y="735711"/>
        <a:ext cx="10370104" cy="497795"/>
      </dsp:txXfrm>
    </dsp:sp>
    <dsp:sp modelId="{2BE5BD22-56FE-4582-BF2E-8C914E3B1125}">
      <dsp:nvSpPr>
        <dsp:cNvPr id="0" name=""/>
        <dsp:cNvSpPr/>
      </dsp:nvSpPr>
      <dsp:spPr>
        <a:xfrm>
          <a:off x="0" y="1260436"/>
          <a:ext cx="10423964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96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Symmetric: mirror image of itself on both sides of its center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Skewed: positive (elongated right tail) or negative (elongated left tail)</a:t>
          </a:r>
        </a:p>
      </dsp:txBody>
      <dsp:txXfrm>
        <a:off x="0" y="1260436"/>
        <a:ext cx="10423964" cy="618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7A940-5F60-4A33-9704-80576A98D1C8}">
      <dsp:nvSpPr>
        <dsp:cNvPr id="0" name=""/>
        <dsp:cNvSpPr/>
      </dsp:nvSpPr>
      <dsp:spPr>
        <a:xfrm>
          <a:off x="0" y="10966"/>
          <a:ext cx="10515600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a </a:t>
          </a:r>
          <a:r>
            <a:rPr lang="en-US" sz="2300" b="1" kern="1200"/>
            <a:t>stacked column chart/stacked bar chart</a:t>
          </a:r>
          <a:r>
            <a:rPr lang="en-US" sz="2300" kern="1200"/>
            <a:t> to visualize more than one categorical feature.</a:t>
          </a:r>
        </a:p>
      </dsp:txBody>
      <dsp:txXfrm>
        <a:off x="44664" y="55630"/>
        <a:ext cx="10426272" cy="825612"/>
      </dsp:txXfrm>
    </dsp:sp>
    <dsp:sp modelId="{7F141784-495C-4A07-95BE-D1B4547112F8}">
      <dsp:nvSpPr>
        <dsp:cNvPr id="0" name=""/>
        <dsp:cNvSpPr/>
      </dsp:nvSpPr>
      <dsp:spPr>
        <a:xfrm>
          <a:off x="0" y="925906"/>
          <a:ext cx="1051560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 bar chart is created with one categorical feature.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second feature divides, with color or shading, each bar.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height of each piece is based on the number of instances with values matching the bar and shading.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Graphically shows the contingency table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Allows for the comparison compositive within each category</a:t>
          </a:r>
        </a:p>
      </dsp:txBody>
      <dsp:txXfrm>
        <a:off x="0" y="925906"/>
        <a:ext cx="10515600" cy="1571130"/>
      </dsp:txXfrm>
    </dsp:sp>
    <dsp:sp modelId="{8B9B139B-A15B-491B-9B0C-77EAAAB7CB0C}">
      <dsp:nvSpPr>
        <dsp:cNvPr id="0" name=""/>
        <dsp:cNvSpPr/>
      </dsp:nvSpPr>
      <dsp:spPr>
        <a:xfrm>
          <a:off x="0" y="2497036"/>
          <a:ext cx="10515600" cy="9149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a </a:t>
          </a:r>
          <a:r>
            <a:rPr lang="en-US" sz="2300" b="1" kern="1200"/>
            <a:t>grouped</a:t>
          </a:r>
          <a:r>
            <a:rPr lang="en-US" sz="2300" kern="1200"/>
            <a:t> </a:t>
          </a:r>
          <a:r>
            <a:rPr lang="en-US" sz="2300" b="1" kern="1200"/>
            <a:t>bar chart</a:t>
          </a:r>
          <a:r>
            <a:rPr lang="en-US" sz="2300" kern="1200"/>
            <a:t> to visualize more than one categorical feature.</a:t>
          </a:r>
        </a:p>
      </dsp:txBody>
      <dsp:txXfrm>
        <a:off x="44664" y="2541700"/>
        <a:ext cx="10426272" cy="825612"/>
      </dsp:txXfrm>
    </dsp:sp>
    <dsp:sp modelId="{A31A6983-B9A6-4D19-B08D-8952B17011FC}">
      <dsp:nvSpPr>
        <dsp:cNvPr id="0" name=""/>
        <dsp:cNvSpPr/>
      </dsp:nvSpPr>
      <dsp:spPr>
        <a:xfrm>
          <a:off x="0" y="3411976"/>
          <a:ext cx="1051560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 bar is created for each possible pair of values.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height of the bar is based on the number of instances with that pair of values.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Bars are grouped by one feature and colored by the other feature.</a:t>
          </a:r>
        </a:p>
      </dsp:txBody>
      <dsp:txXfrm>
        <a:off x="0" y="3411976"/>
        <a:ext cx="10515600" cy="928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6B2BB-FE36-4541-8AA0-51F55A80AA20}">
      <dsp:nvSpPr>
        <dsp:cNvPr id="0" name=""/>
        <dsp:cNvSpPr/>
      </dsp:nvSpPr>
      <dsp:spPr>
        <a:xfrm>
          <a:off x="0" y="2215"/>
          <a:ext cx="6651253" cy="11230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2EFC5-0737-46DD-A72B-A3A900CE6336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1E0FF-1088-46C3-B803-2B1D98E29536}">
      <dsp:nvSpPr>
        <dsp:cNvPr id="0" name=""/>
        <dsp:cNvSpPr/>
      </dsp:nvSpPr>
      <dsp:spPr>
        <a:xfrm>
          <a:off x="1297085" y="2215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</a:t>
          </a:r>
          <a:r>
            <a:rPr lang="en-US" sz="2100" b="1" kern="1200"/>
            <a:t>line chart</a:t>
          </a:r>
          <a:r>
            <a:rPr lang="en-US" sz="2100" kern="1200"/>
            <a:t> displays a </a:t>
          </a:r>
          <a:r>
            <a:rPr lang="en-US" sz="2100" b="1" kern="1200"/>
            <a:t>numerical feature</a:t>
          </a:r>
          <a:r>
            <a:rPr lang="en-US" sz="2100" kern="1200"/>
            <a:t> as a </a:t>
          </a:r>
          <a:r>
            <a:rPr lang="en-US" sz="2100" b="1" kern="1200"/>
            <a:t>series of consecutive observations</a:t>
          </a:r>
          <a:r>
            <a:rPr lang="en-US" sz="2100" kern="1200"/>
            <a:t> connected by a line. </a:t>
          </a:r>
        </a:p>
      </dsp:txBody>
      <dsp:txXfrm>
        <a:off x="1297085" y="2215"/>
        <a:ext cx="5354167" cy="1123017"/>
      </dsp:txXfrm>
    </dsp:sp>
    <dsp:sp modelId="{82D2A72C-86A2-41FE-AAD4-1FB96AFB39FD}">
      <dsp:nvSpPr>
        <dsp:cNvPr id="0" name=""/>
        <dsp:cNvSpPr/>
      </dsp:nvSpPr>
      <dsp:spPr>
        <a:xfrm>
          <a:off x="0" y="1405987"/>
          <a:ext cx="6651253" cy="11230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1894-6A46-46F6-93D5-F2F7BACC115F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3C354-CF03-4891-86A5-B416EC16D5E9}">
      <dsp:nvSpPr>
        <dsp:cNvPr id="0" name=""/>
        <dsp:cNvSpPr/>
      </dsp:nvSpPr>
      <dsp:spPr>
        <a:xfrm>
          <a:off x="1297085" y="1405987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line chart is especially useful for </a:t>
          </a:r>
          <a:r>
            <a:rPr lang="en-US" sz="2100" b="1" kern="1200"/>
            <a:t>tracking changes or trends over time</a:t>
          </a:r>
          <a:r>
            <a:rPr lang="en-US" sz="2100" kern="1200"/>
            <a:t>. </a:t>
          </a:r>
        </a:p>
      </dsp:txBody>
      <dsp:txXfrm>
        <a:off x="1297085" y="1405987"/>
        <a:ext cx="5354167" cy="1123017"/>
      </dsp:txXfrm>
    </dsp:sp>
    <dsp:sp modelId="{680B79DC-BBCD-4AA8-9722-01F3D52E713A}">
      <dsp:nvSpPr>
        <dsp:cNvPr id="0" name=""/>
        <dsp:cNvSpPr/>
      </dsp:nvSpPr>
      <dsp:spPr>
        <a:xfrm>
          <a:off x="0" y="2809759"/>
          <a:ext cx="6651253" cy="11230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E03C9-F420-4865-97FE-2D53530A5578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0534-8DD6-4188-89C3-7637349870A7}">
      <dsp:nvSpPr>
        <dsp:cNvPr id="0" name=""/>
        <dsp:cNvSpPr/>
      </dsp:nvSpPr>
      <dsp:spPr>
        <a:xfrm>
          <a:off x="1297085" y="2809759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is also easy for us to </a:t>
          </a:r>
          <a:r>
            <a:rPr lang="en-US" sz="2100" b="1" kern="1200"/>
            <a:t>identify any major changes</a:t>
          </a:r>
          <a:r>
            <a:rPr lang="en-US" sz="2100" kern="1200"/>
            <a:t> that happened </a:t>
          </a:r>
          <a:r>
            <a:rPr lang="en-US" sz="2100" b="1" kern="1200"/>
            <a:t>in the past</a:t>
          </a:r>
          <a:r>
            <a:rPr lang="en-US" sz="2100" kern="1200"/>
            <a:t> on a line chart. </a:t>
          </a:r>
        </a:p>
      </dsp:txBody>
      <dsp:txXfrm>
        <a:off x="1297085" y="2809759"/>
        <a:ext cx="5354167" cy="1123017"/>
      </dsp:txXfrm>
    </dsp:sp>
    <dsp:sp modelId="{EDBCED15-E709-47DD-8192-1CD7F424A2FD}">
      <dsp:nvSpPr>
        <dsp:cNvPr id="0" name=""/>
        <dsp:cNvSpPr/>
      </dsp:nvSpPr>
      <dsp:spPr>
        <a:xfrm>
          <a:off x="0" y="4213530"/>
          <a:ext cx="6651253" cy="1123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4AD11-2445-476C-A7C6-8F5A568A776C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46F43-001B-4B63-8C4C-4D8527B16DCE}">
      <dsp:nvSpPr>
        <dsp:cNvPr id="0" name=""/>
        <dsp:cNvSpPr/>
      </dsp:nvSpPr>
      <dsp:spPr>
        <a:xfrm>
          <a:off x="1297085" y="4213530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When </a:t>
          </a:r>
          <a:r>
            <a:rPr lang="en-US" sz="2100" b="1" kern="1200"/>
            <a:t>multiple lines</a:t>
          </a:r>
          <a:r>
            <a:rPr lang="en-US" sz="2100" kern="1200"/>
            <a:t> are plotted in the same chart, we can </a:t>
          </a:r>
          <a:r>
            <a:rPr lang="en-US" sz="2100" b="1" kern="1200"/>
            <a:t>compare these observations</a:t>
          </a:r>
          <a:r>
            <a:rPr lang="en-US" sz="2100" kern="1200"/>
            <a:t> on one or multiple </a:t>
          </a:r>
          <a:r>
            <a:rPr lang="en-US" sz="2100" b="1" kern="1200"/>
            <a:t>dimensions</a:t>
          </a:r>
          <a:r>
            <a:rPr lang="en-US" sz="2100" kern="1200"/>
            <a:t>.</a:t>
          </a:r>
        </a:p>
      </dsp:txBody>
      <dsp:txXfrm>
        <a:off x="1297085" y="4213530"/>
        <a:ext cx="5354167" cy="11230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97628-89F3-4B4A-B7D4-49588E9A0C83}">
      <dsp:nvSpPr>
        <dsp:cNvPr id="0" name=""/>
        <dsp:cNvSpPr/>
      </dsp:nvSpPr>
      <dsp:spPr>
        <a:xfrm>
          <a:off x="0" y="44694"/>
          <a:ext cx="10515600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Types of data: Size, rows, columns, values, types, features</a:t>
          </a:r>
        </a:p>
      </dsp:txBody>
      <dsp:txXfrm>
        <a:off x="35125" y="79819"/>
        <a:ext cx="10445350" cy="649299"/>
      </dsp:txXfrm>
    </dsp:sp>
    <dsp:sp modelId="{0E78D43F-B0C9-4F08-A899-C7196AFA346C}">
      <dsp:nvSpPr>
        <dsp:cNvPr id="0" name=""/>
        <dsp:cNvSpPr/>
      </dsp:nvSpPr>
      <dsp:spPr>
        <a:xfrm>
          <a:off x="0" y="850644"/>
          <a:ext cx="10515600" cy="71954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Relationships: Correlations</a:t>
          </a:r>
        </a:p>
      </dsp:txBody>
      <dsp:txXfrm>
        <a:off x="35125" y="885769"/>
        <a:ext cx="10445350" cy="649299"/>
      </dsp:txXfrm>
    </dsp:sp>
    <dsp:sp modelId="{A87A82E5-7F70-4F10-B4D7-33D686DB29B1}">
      <dsp:nvSpPr>
        <dsp:cNvPr id="0" name=""/>
        <dsp:cNvSpPr/>
      </dsp:nvSpPr>
      <dsp:spPr>
        <a:xfrm>
          <a:off x="0" y="1570194"/>
          <a:ext cx="105156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Linear, complex, none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Positive, negative, none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Strong, moderate, weak</a:t>
          </a:r>
        </a:p>
      </dsp:txBody>
      <dsp:txXfrm>
        <a:off x="0" y="1570194"/>
        <a:ext cx="10515600" cy="1210950"/>
      </dsp:txXfrm>
    </dsp:sp>
    <dsp:sp modelId="{0EC684EA-2E5C-4D1A-8DD3-FE0DB8E0E08E}">
      <dsp:nvSpPr>
        <dsp:cNvPr id="0" name=""/>
        <dsp:cNvSpPr/>
      </dsp:nvSpPr>
      <dsp:spPr>
        <a:xfrm>
          <a:off x="0" y="2781143"/>
          <a:ext cx="10515600" cy="71954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Shape: Symmetric, skewed, unimodal, multimodal</a:t>
          </a:r>
        </a:p>
      </dsp:txBody>
      <dsp:txXfrm>
        <a:off x="35125" y="2816268"/>
        <a:ext cx="10445350" cy="649299"/>
      </dsp:txXfrm>
    </dsp:sp>
    <dsp:sp modelId="{E3902855-AC5D-4809-99B2-4745999C9B02}">
      <dsp:nvSpPr>
        <dsp:cNvPr id="0" name=""/>
        <dsp:cNvSpPr/>
      </dsp:nvSpPr>
      <dsp:spPr>
        <a:xfrm>
          <a:off x="0" y="3587094"/>
          <a:ext cx="10515600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Outliers or missing values</a:t>
          </a:r>
        </a:p>
      </dsp:txBody>
      <dsp:txXfrm>
        <a:off x="35125" y="3622219"/>
        <a:ext cx="10445350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C6F6F-456E-45D5-A4E4-CD96A4949AF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85D5-C129-4B7C-B5E2-01EDFDDCB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the-27-worst-charts-of-all-time-2013-6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Source for the images: </a:t>
            </a:r>
            <a:r>
              <a:rPr lang="en-US" sz="1200" dirty="0">
                <a:hlinkClick r:id="rId3"/>
              </a:rPr>
              <a:t>https://www.businessinsider.com/the-27-worst-charts-of-all-time-2013-6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9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96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1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3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8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8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76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03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6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1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69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56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https://learn.zybooks.com/zybook/UNTADTA5340OrhanFall2023/chapter/6/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0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08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19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4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3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39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7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61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3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https://learn.zybooks.com/zybook/UNTADTA5340OrhanFall2023/chapter/6/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Seaborn library was apparently named after a character named Samuel Norman Seaborn from the television show "The West Wing"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- thus, the standard alias is the character's initials ("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sns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785D5-C129-4B7C-B5E2-01EDFDDCBB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6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2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1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58AEA6-FFF9-46B1-9437-B00B560E3E3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737-E8C1-9326-2253-BF65CFAC7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7B04B-5702-98B3-6838-4E081DA0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A5F26-13E2-52AA-ACC9-72110198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C60C3-5A92-E9FF-9A4A-43766F26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B3F3-AF21-DEE5-7EB0-556510F8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44B4-6093-F7CB-94CD-30345D02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20B10-E54B-BA3C-F35D-B5DE92345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49A8-9D56-CB67-0238-473A524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A8409-DE51-C975-B32F-67DC31A1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F28E5-77AF-1967-5FA9-46CBD71D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37842-B864-47A5-6459-872E22380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6FE1-F5BF-666C-3C5D-8C0946D7A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9138-9B26-5B41-4D7B-BA629BA4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0B3C-F1A5-A8A1-9644-FC27BC08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E4C7-F7BF-A716-7A52-183E90C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C921-B5F1-24C5-4B9B-D4B8D3B1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3A69-5435-4327-A335-3ACACE5B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B2969-C784-EBA1-3B4A-4F2E6047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EB0D-ED75-8FDC-3E7E-FC9EA6A9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3C504-3F63-086A-7B81-7F50160D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47C-D721-0127-FA93-D592920C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A582-1949-6944-DC3E-0793132B1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A980-4654-1777-CC36-930BBCBE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58A4-2A33-5964-FC1B-3DCEAB29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124DA-F2AF-FEAB-7411-90D84FD2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1303-2551-19AB-5216-8D7F82E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8686-1259-D984-50ED-4FEF698EE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FF2D2-6EC2-108E-6C6D-6DF209A5C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77474-7C41-6B1B-D975-7BB1357E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D2B86-20D3-51B5-B5C3-A5450087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BE2E5-2C78-F88C-33EF-C2E97730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465A-5EF0-FB31-4C4C-5C8EE2F8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4ACD0-83E6-1B86-3CC7-40F2B57AE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E1A81-B426-FE8C-A2CC-C780C82CD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E9B38-27FB-0DCF-0316-69AD5FC1D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FAA36-F807-79EA-7C77-871396777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EC0B6-8799-1AB5-E763-69124151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1CE81-DE18-6652-494D-AE8457B3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C274C-9F15-E474-9E3C-3DDCC4D3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A536-B03A-0383-0F71-1AA34D67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2A139-2EBE-CA57-263D-D15914ED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08030-232D-538D-36CB-60CBB540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397AF-A4D3-36AE-4986-04753CD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C024A-900C-B984-B571-2BDB9481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531E5-020D-6464-DFEF-FD39F6F3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04DF-2420-9917-15F7-DAC85188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24A0-7AE7-4BA2-3A31-9E50A4E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6-4D53-0ED5-30C2-87095F5B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A8FA-91DF-5508-E1D8-30175DE4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794A-85BF-0778-3CBA-06062E90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2BBAD-97F0-1684-ED6C-3BFE0725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9F4F3-52B2-26BA-FE72-84C29948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FCD2-DFFA-D6AA-7C5A-7BA96EDE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60B94-B2D3-1488-E9A2-79E563E6B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CCD38-2668-07E4-A539-A02EB1449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583E-170D-07AC-5544-CF07B67C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7C3FB-59B4-4605-2A82-15FDA24A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101B3-6400-4489-A148-897A5202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A717B-7293-A74F-3E0A-2DC58313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C594-10A4-1399-699E-B2DD9B06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9A75-6629-714E-0C6B-DAA2F8453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A7382-F97E-4E75-B0FB-C3F3CA7210C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73B0-0364-5916-3215-6BEA323B1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EEAC-CC59-7820-3EE7-BFCA67CBF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52A6-5446-4552-BB32-AB19AB2F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hierarchy-levels-arrangements-35795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7822064/creating-charts-graphs-with-pyth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alysis-analyzing-data-analyze-2958826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9177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opensource.com/article/19/5/python-3-default-mac" TargetMode="Externa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7AEF7115-FBB8-3B27-8442-9EE9417CD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D481F-EE36-4AB7-066F-E804AF231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 Exploration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D6AB5-E8B5-8D5D-BC2F-A550A330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Discovery and Learning with Big Data/Data Discovery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C1546-58FB-2067-988D-1233E6DC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83" y="643468"/>
            <a:ext cx="5390007" cy="557106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5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B63C-2BCD-30F0-F5A2-A0E2C0A3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07" y="643468"/>
            <a:ext cx="55850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Different Hand Drawn Graphs">
            <a:extLst>
              <a:ext uri="{FF2B5EF4-FFF2-40B4-BE49-F238E27FC236}">
                <a16:creationId xmlns:a16="http://schemas.microsoft.com/office/drawing/2014/main" id="{2527D823-7FA4-CC06-2977-2E34D878B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F92CE-B9A3-16BF-9AEF-D6E6091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998" y="1990165"/>
            <a:ext cx="3427101" cy="18226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Visualizing Data with One Feature</a:t>
            </a:r>
          </a:p>
        </p:txBody>
      </p:sp>
    </p:spTree>
    <p:extLst>
      <p:ext uri="{BB962C8B-B14F-4D97-AF65-F5344CB8AC3E}">
        <p14:creationId xmlns:p14="http://schemas.microsoft.com/office/powerpoint/2010/main" val="2201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05A67083-5284-3561-D74C-D6A8B6ECE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3" r="42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8FCF1-DC2B-9C85-D397-808B978F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Categorical vs. Numerical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42A5-4FC1-A5E8-9B4D-29282458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A </a:t>
            </a:r>
            <a:r>
              <a:rPr lang="en-US" sz="2000" b="1"/>
              <a:t>categorical feature</a:t>
            </a:r>
            <a:r>
              <a:rPr lang="en-US" sz="2000"/>
              <a:t> consists of observations that represent </a:t>
            </a:r>
            <a:r>
              <a:rPr lang="en-US" sz="2000" b="1"/>
              <a:t>labels</a:t>
            </a:r>
            <a:r>
              <a:rPr lang="en-US" sz="2000"/>
              <a:t> or </a:t>
            </a:r>
            <a:r>
              <a:rPr lang="en-US" sz="2000" b="1"/>
              <a:t>names</a:t>
            </a:r>
            <a:r>
              <a:rPr lang="en-US" sz="2000"/>
              <a:t>. </a:t>
            </a:r>
          </a:p>
          <a:p>
            <a:r>
              <a:rPr lang="en-US" sz="2000"/>
              <a:t>A </a:t>
            </a:r>
            <a:r>
              <a:rPr lang="en-US" sz="2000" b="1"/>
              <a:t>numerical feature</a:t>
            </a:r>
            <a:r>
              <a:rPr lang="en-US" sz="2000"/>
              <a:t> contains numbers that vary over many values. </a:t>
            </a:r>
          </a:p>
          <a:p>
            <a:r>
              <a:rPr lang="en-US" sz="2000"/>
              <a:t>Examples???</a:t>
            </a:r>
          </a:p>
        </p:txBody>
      </p:sp>
    </p:spTree>
    <p:extLst>
      <p:ext uri="{BB962C8B-B14F-4D97-AF65-F5344CB8AC3E}">
        <p14:creationId xmlns:p14="http://schemas.microsoft.com/office/powerpoint/2010/main" val="317428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/>
              <a:t>Categorical Feature</a:t>
            </a:r>
          </a:p>
        </p:txBody>
      </p:sp>
      <p:pic>
        <p:nvPicPr>
          <p:cNvPr id="5" name="Picture 4" descr="A computer screen with different colored squares&#10;&#10;Description automatically generated">
            <a:extLst>
              <a:ext uri="{FF2B5EF4-FFF2-40B4-BE49-F238E27FC236}">
                <a16:creationId xmlns:a16="http://schemas.microsoft.com/office/drawing/2014/main" id="{105F588B-48B0-6257-B1D7-DC576FD9D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0936" y="1190823"/>
            <a:ext cx="5458968" cy="4476353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400"/>
              <a:t>A </a:t>
            </a:r>
            <a:r>
              <a:rPr lang="en-US" sz="1400" b="1"/>
              <a:t>categorical feature</a:t>
            </a:r>
            <a:r>
              <a:rPr lang="en-US" sz="1400"/>
              <a:t> divides the dataset into different groups or categories. </a:t>
            </a:r>
          </a:p>
          <a:p>
            <a:r>
              <a:rPr lang="en-US" sz="1400"/>
              <a:t>A </a:t>
            </a:r>
            <a:r>
              <a:rPr lang="en-US" sz="1400" b="1"/>
              <a:t>bar chart(frequency bar chart)</a:t>
            </a:r>
            <a:r>
              <a:rPr lang="en-US" sz="1400"/>
              <a:t> has the groups on one axis and then rectangles with heights that represent the number of individuals in that group.</a:t>
            </a:r>
          </a:p>
          <a:p>
            <a:r>
              <a:rPr lang="en-US" sz="1400" b="1"/>
              <a:t>Summarize</a:t>
            </a:r>
            <a:r>
              <a:rPr lang="en-US" sz="1400"/>
              <a:t> the data with a </a:t>
            </a:r>
            <a:r>
              <a:rPr lang="en-US" sz="1400" b="1"/>
              <a:t>frequency distribution</a:t>
            </a:r>
            <a:r>
              <a:rPr lang="en-US" sz="1400"/>
              <a:t>.</a:t>
            </a:r>
          </a:p>
          <a:p>
            <a:pPr lvl="1"/>
            <a:r>
              <a:rPr lang="en-US" sz="1400"/>
              <a:t>Group the data into categories and record the number of observations that fall into each category.</a:t>
            </a:r>
          </a:p>
          <a:p>
            <a:pPr lvl="1"/>
            <a:r>
              <a:rPr lang="en-US" sz="1400"/>
              <a:t>The </a:t>
            </a:r>
            <a:r>
              <a:rPr lang="en-US" sz="1400" b="1"/>
              <a:t>relative frequency </a:t>
            </a:r>
            <a:r>
              <a:rPr lang="en-US" sz="1400"/>
              <a:t>for each category is the </a:t>
            </a:r>
            <a:r>
              <a:rPr lang="en-US" sz="1400" b="1"/>
              <a:t>proportion</a:t>
            </a:r>
            <a:r>
              <a:rPr lang="en-US" sz="1400"/>
              <a:t> of observations in each category. </a:t>
            </a:r>
          </a:p>
          <a:p>
            <a:pPr lvl="1"/>
            <a:r>
              <a:rPr lang="en-US" sz="1400"/>
              <a:t>Multiply the proportions by </a:t>
            </a:r>
            <a:r>
              <a:rPr lang="en-US" sz="1400" b="1"/>
              <a:t>100</a:t>
            </a:r>
            <a:r>
              <a:rPr lang="en-US" sz="1400"/>
              <a:t> to </a:t>
            </a:r>
            <a:r>
              <a:rPr lang="en-US" sz="1400" b="1"/>
              <a:t>get percentages</a:t>
            </a:r>
            <a:r>
              <a:rPr lang="en-US" sz="1400"/>
              <a:t>.</a:t>
            </a:r>
          </a:p>
          <a:p>
            <a:pPr lvl="1"/>
            <a:r>
              <a:rPr lang="en-US" sz="1400"/>
              <a:t>A </a:t>
            </a:r>
            <a:r>
              <a:rPr lang="en-US" sz="1400" b="1"/>
              <a:t>relative frequency bar chart</a:t>
            </a:r>
            <a:r>
              <a:rPr lang="en-US" sz="1400"/>
              <a:t> is a bar chart, but the height of each bar corresponds to the </a:t>
            </a:r>
            <a:r>
              <a:rPr lang="en-US" sz="1400" b="1"/>
              <a:t>proportion</a:t>
            </a:r>
            <a:r>
              <a:rPr lang="en-US" sz="1400"/>
              <a:t> of the dataset in each group.</a:t>
            </a:r>
          </a:p>
        </p:txBody>
      </p:sp>
    </p:spTree>
    <p:extLst>
      <p:ext uri="{BB962C8B-B14F-4D97-AF65-F5344CB8AC3E}">
        <p14:creationId xmlns:p14="http://schemas.microsoft.com/office/powerpoint/2010/main" val="285523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66D134-D62A-3228-C198-2737C7D31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08" y="-15640"/>
            <a:ext cx="4633823" cy="6873639"/>
            <a:chOff x="-3208" y="-15640"/>
            <a:chExt cx="4633823" cy="68736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0AB0C8-7138-A58E-1394-3793574F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115296" y="1112089"/>
              <a:ext cx="6857999" cy="46338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B5B670-1420-3E39-3E8F-D6D52B1AC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123116" y="1104268"/>
              <a:ext cx="6873639" cy="463382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92000"/>
                  </a:schemeClr>
                </a:gs>
                <a:gs pos="41000">
                  <a:schemeClr val="accent5">
                    <a:lumMod val="75000"/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F34A1B-D08C-AD0D-96FB-0FBA40379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90955" y="-462733"/>
              <a:ext cx="3284738" cy="419457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6" y="1582615"/>
            <a:ext cx="3356194" cy="366932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Visualize a Categorical Feature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178" y="1873020"/>
            <a:ext cx="5054417" cy="433941"/>
          </a:xfrm>
        </p:spPr>
        <p:txBody>
          <a:bodyPr>
            <a:normAutofit fontScale="92500" lnSpcReduction="20000"/>
          </a:bodyPr>
          <a:lstStyle/>
          <a:p>
            <a:pPr marL="132588" indent="-132588" defTabSz="530352">
              <a:spcBef>
                <a:spcPts val="580"/>
              </a:spcBef>
            </a:pPr>
            <a:r>
              <a:rPr lang="en-US" sz="16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Example: Myers-Briggs assessment personality types for 1,000 employees at a technology firm.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69483-FDCC-014F-9052-C10B7EF2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81" y="2484601"/>
            <a:ext cx="6694862" cy="1801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9B694-0F3B-819B-BCB1-5B6187E61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74" y="4640953"/>
            <a:ext cx="2736222" cy="1685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08FE8-BEAF-02B0-0902-5E6BBCFDC324}"/>
              </a:ext>
            </a:extLst>
          </p:cNvPr>
          <p:cNvSpPr txBox="1"/>
          <p:nvPr/>
        </p:nvSpPr>
        <p:spPr bwMode="auto">
          <a:xfrm>
            <a:off x="8963363" y="5251938"/>
            <a:ext cx="2250464" cy="2530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044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Which one do you prefer? Why?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E2A0990-1EC0-2F73-8B5D-9FDB2EDCB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Visualize a Categorical Feature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900"/>
              <a:t>A </a:t>
            </a:r>
            <a:r>
              <a:rPr lang="en-US" sz="1900" b="1"/>
              <a:t>bar chart </a:t>
            </a:r>
            <a:r>
              <a:rPr lang="en-US" sz="1900"/>
              <a:t>depicts the frequency or relative frequency for each category of the categorial Feature.</a:t>
            </a:r>
          </a:p>
          <a:p>
            <a:pPr lvl="1"/>
            <a:r>
              <a:rPr lang="en-US" sz="1900"/>
              <a:t>Series of either horizontal or vertical bars</a:t>
            </a:r>
          </a:p>
          <a:p>
            <a:pPr lvl="1"/>
            <a:r>
              <a:rPr lang="en-US" sz="1900"/>
              <a:t>Bar lengths proportional to the values they are depicting</a:t>
            </a:r>
          </a:p>
          <a:p>
            <a:r>
              <a:rPr lang="en-US" sz="1900"/>
              <a:t>A </a:t>
            </a:r>
            <a:r>
              <a:rPr lang="en-US" sz="1900" b="1"/>
              <a:t>pie chart</a:t>
            </a:r>
            <a:r>
              <a:rPr lang="en-US" sz="1900"/>
              <a:t> is a segmented circle whose segments portray the relative frequencies of the categories of a qualitative variable.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0952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6C2B9-6E21-924E-3127-D9125BB43EF0}"/>
              </a:ext>
            </a:extLst>
          </p:cNvPr>
          <p:cNvGrpSpPr/>
          <p:nvPr/>
        </p:nvGrpSpPr>
        <p:grpSpPr>
          <a:xfrm>
            <a:off x="1688433" y="1616242"/>
            <a:ext cx="7531629" cy="3200400"/>
            <a:chOff x="2362201" y="2514600"/>
            <a:chExt cx="7531629" cy="320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44118C-A0EB-8143-9102-5A319442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01" y="2514600"/>
              <a:ext cx="3604945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88AE0C-26F5-074C-998F-5373C7FE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943" y="2514600"/>
              <a:ext cx="3510887" cy="32004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B2B99ED-F731-3267-CFF1-D62272B36AAB}"/>
              </a:ext>
            </a:extLst>
          </p:cNvPr>
          <p:cNvSpPr txBox="1"/>
          <p:nvPr/>
        </p:nvSpPr>
        <p:spPr bwMode="auto">
          <a:xfrm>
            <a:off x="4179938" y="6035479"/>
            <a:ext cx="383212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Which one do you prefer? Why?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E4D1519-FC69-B6BB-4E16-769BF32D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126"/>
            <a:ext cx="10515600" cy="757822"/>
          </a:xfrm>
        </p:spPr>
        <p:txBody>
          <a:bodyPr>
            <a:normAutofit/>
          </a:bodyPr>
          <a:lstStyle/>
          <a:p>
            <a:r>
              <a:rPr lang="en-US" dirty="0"/>
              <a:t>Visualize a Categorical Feature</a:t>
            </a:r>
          </a:p>
        </p:txBody>
      </p:sp>
    </p:spTree>
    <p:extLst>
      <p:ext uri="{BB962C8B-B14F-4D97-AF65-F5344CB8AC3E}">
        <p14:creationId xmlns:p14="http://schemas.microsoft.com/office/powerpoint/2010/main" val="32843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3A0EE-2129-C408-C717-AB04265A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Visualize a Numerical Feature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C60E-8EA6-05E7-9B45-48152A15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Numerical features have a range of values that vary.</a:t>
            </a:r>
          </a:p>
          <a:p>
            <a:r>
              <a:rPr lang="en-US" sz="2200"/>
              <a:t>Communicate this aspect when visualizing numerical features.</a:t>
            </a:r>
          </a:p>
          <a:p>
            <a:r>
              <a:rPr lang="en-US" sz="2200"/>
              <a:t>Approaches:</a:t>
            </a:r>
          </a:p>
          <a:p>
            <a:pPr lvl="1"/>
            <a:r>
              <a:rPr lang="en-US" sz="2200"/>
              <a:t>Histogram</a:t>
            </a:r>
          </a:p>
          <a:p>
            <a:pPr lvl="1"/>
            <a:r>
              <a:rPr lang="en-US" sz="2200"/>
              <a:t>Density plot</a:t>
            </a:r>
          </a:p>
          <a:p>
            <a:pPr lvl="1"/>
            <a:r>
              <a:rPr lang="en-US" sz="2200"/>
              <a:t>Box plot</a:t>
            </a:r>
          </a:p>
          <a:p>
            <a:endParaRPr lang="en-US" sz="2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9F159A-0700-EC9E-040B-5AEA3DF6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9918" y="1703070"/>
            <a:ext cx="7537704" cy="46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9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FED7A3F-50E0-0BD7-6FC8-CBCD91D6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304845"/>
            <a:ext cx="3517119" cy="224216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74D1A86-173C-4505-F27F-30F67CB0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28507F1-6383-DCBE-C470-76AFD3AE0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401567"/>
            <a:ext cx="3517120" cy="20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F92CE-B9A3-16BF-9AEF-D6E6091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6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>
                <a:solidFill>
                  <a:schemeClr val="bg1"/>
                </a:solidFill>
              </a:rPr>
              <a:t>Best/Worst Practices for Visualizing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409288-7FDD-FD23-AD5C-3C15765BB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3" r="37145" b="2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59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Visualize a Numerical Feature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65427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For a </a:t>
            </a:r>
            <a:r>
              <a:rPr lang="en-US" sz="1800" b="1" dirty="0"/>
              <a:t>categorical</a:t>
            </a:r>
            <a:r>
              <a:rPr lang="en-US" sz="1800" dirty="0"/>
              <a:t>, the raw data could be categorized in a well-defined way.</a:t>
            </a:r>
          </a:p>
          <a:p>
            <a:r>
              <a:rPr lang="en-US" sz="1800" dirty="0"/>
              <a:t>With a </a:t>
            </a:r>
            <a:r>
              <a:rPr lang="en-US" sz="1800" b="1" dirty="0"/>
              <a:t>numerical f</a:t>
            </a:r>
            <a:r>
              <a:rPr lang="en-US" sz="1800" dirty="0"/>
              <a:t>eature, each observation represents a meaningful </a:t>
            </a:r>
            <a:r>
              <a:rPr lang="en-US" sz="1800" b="1" dirty="0"/>
              <a:t>amount or count</a:t>
            </a:r>
            <a:r>
              <a:rPr lang="en-US" sz="1800" dirty="0"/>
              <a:t>.</a:t>
            </a:r>
          </a:p>
          <a:p>
            <a:r>
              <a:rPr lang="en-US" sz="1800" dirty="0"/>
              <a:t>Use a </a:t>
            </a:r>
            <a:r>
              <a:rPr lang="en-US" sz="1800" b="1" dirty="0"/>
              <a:t>frequency distribution </a:t>
            </a:r>
            <a:r>
              <a:rPr lang="en-US" sz="1800" dirty="0"/>
              <a:t>to summarize a numerical feature. </a:t>
            </a:r>
          </a:p>
          <a:p>
            <a:r>
              <a:rPr lang="en-US" sz="1800" dirty="0"/>
              <a:t>Instead of categories, we construct a series of </a:t>
            </a:r>
            <a:r>
              <a:rPr lang="en-US" sz="1800" b="1" dirty="0"/>
              <a:t>intervals or classes</a:t>
            </a:r>
            <a:r>
              <a:rPr lang="en-US" sz="1800" dirty="0"/>
              <a:t>.</a:t>
            </a:r>
          </a:p>
          <a:p>
            <a:r>
              <a:rPr lang="en-US" sz="1800" dirty="0"/>
              <a:t>The data are </a:t>
            </a:r>
            <a:r>
              <a:rPr lang="en-US" sz="1800" b="1" dirty="0"/>
              <a:t>more manageable </a:t>
            </a:r>
            <a:r>
              <a:rPr lang="en-US" sz="1800" dirty="0"/>
              <a:t>using a frequency distribution, </a:t>
            </a:r>
            <a:r>
              <a:rPr lang="en-US" sz="1800" b="1" dirty="0">
                <a:solidFill>
                  <a:srgbClr val="FF0000"/>
                </a:solidFill>
              </a:rPr>
              <a:t>but some detail is lost</a:t>
            </a:r>
            <a:r>
              <a:rPr lang="en-US" sz="1800" dirty="0"/>
              <a:t>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DDDB3F8-1B07-8AB1-61F6-6D9581115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Visualize a Numerical Feature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43792D-2709-CD42-8389-44BF49839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692" y="2533476"/>
                <a:ext cx="4355265" cy="344783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600" b="1"/>
                  <a:t>Decisions </a:t>
                </a:r>
                <a:r>
                  <a:rPr lang="en-US" sz="1600"/>
                  <a:t>about the </a:t>
                </a:r>
                <a:r>
                  <a:rPr lang="en-US" sz="1600" b="1"/>
                  <a:t>number of intervals</a:t>
                </a:r>
                <a:r>
                  <a:rPr lang="en-US" sz="1600"/>
                  <a:t> and the </a:t>
                </a:r>
                <a:r>
                  <a:rPr lang="en-US" sz="1600" b="1"/>
                  <a:t>width of each interval</a:t>
                </a:r>
                <a:r>
                  <a:rPr lang="en-US" sz="1600"/>
                  <a:t>.</a:t>
                </a:r>
              </a:p>
              <a:p>
                <a:pPr lvl="1"/>
                <a:r>
                  <a:rPr lang="en-US" sz="1600"/>
                  <a:t>The intervals are </a:t>
                </a:r>
                <a:r>
                  <a:rPr lang="en-US" sz="1600" b="1"/>
                  <a:t>mutually exclusive</a:t>
                </a:r>
                <a:r>
                  <a:rPr lang="en-US" sz="1600"/>
                  <a:t>.</a:t>
                </a:r>
              </a:p>
              <a:p>
                <a:pPr lvl="1"/>
                <a:r>
                  <a:rPr lang="en-US" sz="1600"/>
                  <a:t>The total number of intervals usually </a:t>
                </a:r>
                <a:r>
                  <a:rPr lang="en-US" sz="1600" b="1"/>
                  <a:t>ranges from 5 to 20</a:t>
                </a:r>
                <a:r>
                  <a:rPr lang="en-US" sz="1600"/>
                  <a:t>.</a:t>
                </a:r>
              </a:p>
              <a:p>
                <a:pPr lvl="1"/>
                <a:r>
                  <a:rPr lang="en-US" sz="1600"/>
                  <a:t>The intervals are </a:t>
                </a:r>
                <a:r>
                  <a:rPr lang="en-US" sz="1600" b="1"/>
                  <a:t>exhaustive</a:t>
                </a:r>
                <a:r>
                  <a:rPr lang="en-US" sz="1600"/>
                  <a:t>.</a:t>
                </a:r>
              </a:p>
              <a:p>
                <a:pPr lvl="1"/>
                <a:r>
                  <a:rPr lang="en-US" sz="1600"/>
                  <a:t>The intervals are </a:t>
                </a:r>
                <a:r>
                  <a:rPr lang="en-US" sz="1600" b="1"/>
                  <a:t>easy to recognize and interpret</a:t>
                </a:r>
                <a:r>
                  <a:rPr lang="en-US" sz="1600"/>
                  <a:t>. </a:t>
                </a:r>
              </a:p>
              <a:p>
                <a:pPr lvl="1"/>
                <a:r>
                  <a:rPr lang="en-US" sz="1600"/>
                  <a:t>A starting point for approximating the width of each interval is given by</a:t>
                </a:r>
              </a:p>
              <a:p>
                <a:pPr lvl="1"/>
                <a:endParaRPr lang="en-US" sz="1600"/>
              </a:p>
              <a:p>
                <a:pPr marL="457200" lvl="1" indent="0">
                  <a:buNone/>
                </a:pPr>
                <a:r>
                  <a:rPr lang="en-US" sz="160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𝑀𝑖𝑛𝑖𝑚𝑢𝑚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𝐼𝑛𝑡𝑒𝑟𝑣𝑎𝑙𝑠</m:t>
                        </m:r>
                      </m:den>
                    </m:f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43792D-2709-CD42-8389-44BF49839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692" y="2533476"/>
                <a:ext cx="4355265" cy="3447832"/>
              </a:xfrm>
              <a:blipFill>
                <a:blip r:embed="rId3"/>
                <a:stretch>
                  <a:fillRect l="-560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fferent numbers in 3D">
            <a:extLst>
              <a:ext uri="{FF2B5EF4-FFF2-40B4-BE49-F238E27FC236}">
                <a16:creationId xmlns:a16="http://schemas.microsoft.com/office/drawing/2014/main" id="{C66A9E97-FC09-3F7D-9676-D79E0FAD8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0" r="22340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66D134-D62A-3228-C198-2737C7D31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08" y="-15640"/>
            <a:ext cx="4633823" cy="6873639"/>
            <a:chOff x="-3208" y="-15640"/>
            <a:chExt cx="4633823" cy="68736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0AB0C8-7138-A58E-1394-3793574F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115296" y="1112089"/>
              <a:ext cx="6857999" cy="46338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B5B670-1420-3E39-3E8F-D6D52B1AC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123116" y="1104268"/>
              <a:ext cx="6873639" cy="463382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92000"/>
                  </a:schemeClr>
                </a:gs>
                <a:gs pos="41000">
                  <a:schemeClr val="accent5">
                    <a:lumMod val="75000"/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34A1B-D08C-AD0D-96FB-0FBA40379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90955" y="-462733"/>
              <a:ext cx="3284738" cy="419457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6" y="1582615"/>
            <a:ext cx="3356194" cy="366932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Visualize a Numerical Feature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855" y="694636"/>
            <a:ext cx="6789635" cy="2586984"/>
          </a:xfrm>
        </p:spPr>
        <p:txBody>
          <a:bodyPr>
            <a:normAutofit/>
          </a:bodyPr>
          <a:lstStyle/>
          <a:p>
            <a:pPr marL="118872" indent="-118872" defTabSz="475488">
              <a:spcBef>
                <a:spcPts val="52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Example: house prices in Punta Gorda</a:t>
            </a:r>
          </a:p>
          <a:p>
            <a:pPr marL="118872" indent="-118872" defTabSz="475488">
              <a:spcBef>
                <a:spcPts val="52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we are going to have 6 intervals.</a:t>
            </a:r>
          </a:p>
          <a:p>
            <a:pPr marL="118872" indent="-118872" defTabSz="475488">
              <a:spcBef>
                <a:spcPts val="52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maximum is 649 and the minimum is 125.</a:t>
            </a:r>
          </a:p>
          <a:p>
            <a:pPr marL="118872" indent="-118872" defTabSz="475488">
              <a:spcBef>
                <a:spcPts val="52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starting point, the width of each interval could be:  </a:t>
            </a:r>
          </a:p>
          <a:p>
            <a:pPr marL="118872" indent="-118872" defTabSz="475488">
              <a:spcBef>
                <a:spcPts val="520"/>
              </a:spcBef>
            </a:pPr>
            <a:endParaRPr lang="en-US" sz="1800" dirty="0"/>
          </a:p>
          <a:p>
            <a:pPr marL="118872" indent="-118872" defTabSz="475488">
              <a:spcBef>
                <a:spcPts val="520"/>
              </a:spcBef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8872" indent="-118872" defTabSz="475488">
              <a:spcBef>
                <a:spcPts val="520"/>
              </a:spcBef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8872" indent="-118872" defTabSz="475488">
              <a:spcBef>
                <a:spcPts val="52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would not give limits that are easily recognizable, so we use 100. 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212BBC-0EF4-484E-94AF-BC6091CF2EE5}"/>
                  </a:ext>
                </a:extLst>
              </p:cNvPr>
              <p:cNvSpPr/>
              <p:nvPr/>
            </p:nvSpPr>
            <p:spPr>
              <a:xfrm>
                <a:off x="6326911" y="2174242"/>
                <a:ext cx="2401453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75488"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649−125</m:t>
                        </m:r>
                      </m:num>
                      <m:den>
                        <m:r>
                          <a:rPr lang="en-US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=87.33</m:t>
                    </m:r>
                  </m:oMath>
                </a14:m>
                <a:r>
                  <a:rPr lang="en-US" kern="1200" dirty="0">
                    <a:solidFill>
                      <a:schemeClr val="tx1"/>
                    </a:solidFill>
                    <a:ea typeface="+mn-ea"/>
                    <a:cs typeface="+mn-cs"/>
                  </a:rPr>
                  <a:t>.</a:t>
                </a:r>
                <a:endParaRPr lang="en-US" sz="4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212BBC-0EF4-484E-94AF-BC6091CF2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11" y="2174242"/>
                <a:ext cx="2401453" cy="489686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4B85B2F-AD15-F34C-B693-4706D4C87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682" y="3985255"/>
            <a:ext cx="3039876" cy="20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7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ruler">
            <a:extLst>
              <a:ext uri="{FF2B5EF4-FFF2-40B4-BE49-F238E27FC236}">
                <a16:creationId xmlns:a16="http://schemas.microsoft.com/office/drawing/2014/main" id="{6B0AF4A7-6C62-D990-7745-4DB243761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9" r="13441" b="2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/>
              <a:t>Visualize a Numerical Feature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r>
              <a:rPr lang="en-US" sz="2000"/>
              <a:t>In addition to a </a:t>
            </a:r>
            <a:r>
              <a:rPr lang="en-US" sz="2000" b="1"/>
              <a:t>frequency distribution</a:t>
            </a:r>
            <a:r>
              <a:rPr lang="en-US" sz="2000"/>
              <a:t>, there are </a:t>
            </a:r>
            <a:r>
              <a:rPr lang="en-US" sz="2000" b="1"/>
              <a:t>three other items</a:t>
            </a:r>
            <a:r>
              <a:rPr lang="en-US" sz="2000"/>
              <a:t> to compute.</a:t>
            </a:r>
          </a:p>
          <a:p>
            <a:pPr lvl="1"/>
            <a:r>
              <a:rPr lang="en-US" sz="2000" b="1"/>
              <a:t>Relative frequency</a:t>
            </a:r>
            <a:r>
              <a:rPr lang="en-US" sz="2000"/>
              <a:t>: proportion (or fraction) of observations that falls into each interval.</a:t>
            </a:r>
          </a:p>
          <a:p>
            <a:pPr lvl="1"/>
            <a:r>
              <a:rPr lang="en-US" sz="2000" b="1"/>
              <a:t>Cumulative frequency</a:t>
            </a:r>
            <a:r>
              <a:rPr lang="en-US" sz="2000"/>
              <a:t>: the number of observations that falls below the upper limit of a particular interval.</a:t>
            </a:r>
          </a:p>
          <a:p>
            <a:pPr lvl="1"/>
            <a:r>
              <a:rPr lang="en-US" sz="2000" b="1"/>
              <a:t>Cumulative relative frequency</a:t>
            </a:r>
            <a:r>
              <a:rPr lang="en-US" sz="2000"/>
              <a:t>: the proportion (or fraction) of observations that falls below the upper limit of a particular interval.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8785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/>
              <a:t>Visualize a Numerical Feature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298" y="2568883"/>
            <a:ext cx="8180555" cy="768096"/>
          </a:xfrm>
        </p:spPr>
        <p:txBody>
          <a:bodyPr anchor="t">
            <a:normAutofit/>
          </a:bodyPr>
          <a:lstStyle/>
          <a:p>
            <a:r>
              <a:rPr lang="en-US" sz="2000" dirty="0"/>
              <a:t>Example: house prices in Punta Gorda (Total count is 40)</a:t>
            </a:r>
          </a:p>
          <a:p>
            <a:r>
              <a:rPr lang="en-US" sz="2000" dirty="0"/>
              <a:t>Use the previous frequency distribution to determine the below.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E8295B-29AB-D5FD-F2E0-F5226FE29B64}"/>
              </a:ext>
            </a:extLst>
          </p:cNvPr>
          <p:cNvGrpSpPr/>
          <p:nvPr/>
        </p:nvGrpSpPr>
        <p:grpSpPr>
          <a:xfrm>
            <a:off x="1717965" y="3530600"/>
            <a:ext cx="7096852" cy="3261668"/>
            <a:chOff x="1629734" y="2153266"/>
            <a:chExt cx="8885867" cy="3409335"/>
          </a:xfrm>
        </p:grpSpPr>
        <p:pic>
          <p:nvPicPr>
            <p:cNvPr id="4" name="Picture 3" descr="Screen Shot 2020-09-04 at 9.35.45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34" y="2939524"/>
              <a:ext cx="8885867" cy="2623077"/>
            </a:xfrm>
            <a:prstGeom prst="rect">
              <a:avLst/>
            </a:prstGeom>
          </p:spPr>
        </p:pic>
        <p:sp>
          <p:nvSpPr>
            <p:cNvPr id="6" name="Callout: Down Arrow 5">
              <a:extLst>
                <a:ext uri="{FF2B5EF4-FFF2-40B4-BE49-F238E27FC236}">
                  <a16:creationId xmlns:a16="http://schemas.microsoft.com/office/drawing/2014/main" id="{34C9D095-E78B-75C3-707C-64605491697C}"/>
                </a:ext>
              </a:extLst>
            </p:cNvPr>
            <p:cNvSpPr/>
            <p:nvPr/>
          </p:nvSpPr>
          <p:spPr>
            <a:xfrm>
              <a:off x="4129548" y="2153266"/>
              <a:ext cx="1052052" cy="786258"/>
            </a:xfrm>
            <a:prstGeom prst="downArrowCallou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7784">
                <a:spcAft>
                  <a:spcPts val="600"/>
                </a:spcAft>
              </a:pPr>
              <a:r>
                <a:rPr lang="en-US" sz="732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Frequency/40</a:t>
              </a:r>
              <a:endParaRPr lang="en-US" sz="12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2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Visualize a Numerical Feature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A6E68485-3C12-F7D2-25B5-34064EFC2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9" r="29537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A </a:t>
            </a:r>
            <a:r>
              <a:rPr lang="en-US" sz="2200" b="1"/>
              <a:t>histogram</a:t>
            </a:r>
            <a:r>
              <a:rPr lang="en-US" sz="2200"/>
              <a:t> is the counterpart to the </a:t>
            </a:r>
            <a:r>
              <a:rPr lang="en-US" sz="2200" b="1"/>
              <a:t>vertical bar chart</a:t>
            </a:r>
            <a:r>
              <a:rPr lang="en-US" sz="2200"/>
              <a:t> used for a categorical feature.</a:t>
            </a:r>
          </a:p>
          <a:p>
            <a:r>
              <a:rPr lang="en-US" sz="2200"/>
              <a:t>Graphically depict a frequency distribution for a </a:t>
            </a:r>
            <a:r>
              <a:rPr lang="en-US" sz="2200" b="1"/>
              <a:t>numerical feature</a:t>
            </a:r>
            <a:r>
              <a:rPr lang="en-US" sz="2200"/>
              <a:t>.</a:t>
            </a:r>
          </a:p>
          <a:p>
            <a:pPr lvl="1"/>
            <a:r>
              <a:rPr lang="en-US" sz="2200"/>
              <a:t>A series of rectangles</a:t>
            </a:r>
          </a:p>
          <a:p>
            <a:pPr lvl="1"/>
            <a:r>
              <a:rPr lang="en-US" sz="2200"/>
              <a:t>Mark off along the horizontal axis</a:t>
            </a:r>
          </a:p>
          <a:p>
            <a:pPr lvl="1"/>
            <a:r>
              <a:rPr lang="en-US" sz="2200"/>
              <a:t>The height of each bar represents the frequency or relative frequency for each interval</a:t>
            </a:r>
          </a:p>
          <a:p>
            <a:pPr lvl="1"/>
            <a:r>
              <a:rPr lang="en-US" sz="2200"/>
              <a:t>No gaps between bars/intervals</a:t>
            </a:r>
          </a:p>
        </p:txBody>
      </p:sp>
    </p:spTree>
    <p:extLst>
      <p:ext uri="{BB962C8B-B14F-4D97-AF65-F5344CB8AC3E}">
        <p14:creationId xmlns:p14="http://schemas.microsoft.com/office/powerpoint/2010/main" val="199936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37E0D2B5-849C-E458-00DC-AB993D8F1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276222"/>
              </p:ext>
            </p:extLst>
          </p:nvPr>
        </p:nvGraphicFramePr>
        <p:xfrm>
          <a:off x="705852" y="1225530"/>
          <a:ext cx="10423965" cy="197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1"/>
            <a:ext cx="9498769" cy="1200665"/>
          </a:xfrm>
        </p:spPr>
        <p:txBody>
          <a:bodyPr>
            <a:normAutofit/>
          </a:bodyPr>
          <a:lstStyle/>
          <a:p>
            <a:r>
              <a:rPr lang="en-US" dirty="0"/>
              <a:t>Visualize a Numerical Feature</a:t>
            </a:r>
          </a:p>
        </p:txBody>
      </p:sp>
      <p:pic>
        <p:nvPicPr>
          <p:cNvPr id="5" name="Picture 4" descr="Screen Shot 2020-09-04 at 9.37.26 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65" y="4203093"/>
            <a:ext cx="7315200" cy="2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5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155" y="407477"/>
            <a:ext cx="8949690" cy="2275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a Numerical Feature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2DDDDB-B463-1544-2E45-5A46CF440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5622" y="-88387"/>
            <a:ext cx="1686145" cy="1220661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19797-EECC-175B-72BF-C218A2135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538194" y="1262730"/>
            <a:ext cx="1672575" cy="9517964"/>
          </a:xfrm>
          <a:prstGeom prst="rect">
            <a:avLst/>
          </a:prstGeom>
          <a:gradFill>
            <a:gsLst>
              <a:gs pos="47000">
                <a:schemeClr val="accent2">
                  <a:alpha val="0"/>
                </a:schemeClr>
              </a:gs>
              <a:gs pos="95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326DB0-D290-E656-7866-713DA14FC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18370" y="284362"/>
            <a:ext cx="1686152" cy="11461107"/>
          </a:xfrm>
          <a:prstGeom prst="rect">
            <a:avLst/>
          </a:prstGeom>
          <a:gradFill>
            <a:gsLst>
              <a:gs pos="58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alpha val="80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5323D-1D78-58B7-40E4-489E233D8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2420" y="1370378"/>
            <a:ext cx="1686152" cy="9289093"/>
          </a:xfrm>
          <a:prstGeom prst="rect">
            <a:avLst/>
          </a:prstGeom>
          <a:gradFill>
            <a:gsLst>
              <a:gs pos="48000">
                <a:schemeClr val="accent5">
                  <a:lumMod val="75000"/>
                  <a:alpha val="0"/>
                </a:schemeClr>
              </a:gs>
              <a:gs pos="100000">
                <a:schemeClr val="accent5">
                  <a:lumMod val="75000"/>
                  <a:alpha val="7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6A70C-F317-5247-AA44-1089DEFFE441}"/>
              </a:ext>
            </a:extLst>
          </p:cNvPr>
          <p:cNvSpPr txBox="1"/>
          <p:nvPr/>
        </p:nvSpPr>
        <p:spPr bwMode="auto">
          <a:xfrm>
            <a:off x="3047265" y="5967412"/>
            <a:ext cx="22098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</a:rPr>
              <a:t>Good or bad?</a:t>
            </a:r>
            <a:endParaRPr lang="en-US" b="1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683E31-DECD-1416-AD3B-D77872AB6EB3}"/>
              </a:ext>
            </a:extLst>
          </p:cNvPr>
          <p:cNvGrpSpPr/>
          <p:nvPr/>
        </p:nvGrpSpPr>
        <p:grpSpPr>
          <a:xfrm>
            <a:off x="1373527" y="1246909"/>
            <a:ext cx="8872291" cy="3810000"/>
            <a:chOff x="1698689" y="1828800"/>
            <a:chExt cx="8872291" cy="381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52AFE1-231B-F34E-B0AD-D357FEBC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689" y="2628900"/>
              <a:ext cx="2410057" cy="16002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3F62D4-CBB2-583C-7CE4-F798619DE8F2}"/>
                </a:ext>
              </a:extLst>
            </p:cNvPr>
            <p:cNvCxnSpPr/>
            <p:nvPr/>
          </p:nvCxnSpPr>
          <p:spPr>
            <a:xfrm>
              <a:off x="4191000" y="3429000"/>
              <a:ext cx="66815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Screen Shot 2020-09-04 at 9.38.48 AM.png">
              <a:extLst>
                <a:ext uri="{FF2B5EF4-FFF2-40B4-BE49-F238E27FC236}">
                  <a16:creationId xmlns:a16="http://schemas.microsoft.com/office/drawing/2014/main" id="{DA0B51A7-5043-9D8B-C2EB-3071F2644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828800"/>
              <a:ext cx="569418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58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particle graph background">
            <a:extLst>
              <a:ext uri="{FF2B5EF4-FFF2-40B4-BE49-F238E27FC236}">
                <a16:creationId xmlns:a16="http://schemas.microsoft.com/office/drawing/2014/main" id="{D10B5207-4BBF-87C0-5FCE-EC1CF4898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F92CE-B9A3-16BF-9AEF-D6E6091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Visualizing Data with Multiple Features</a:t>
            </a:r>
          </a:p>
        </p:txBody>
      </p:sp>
    </p:spTree>
    <p:extLst>
      <p:ext uri="{BB962C8B-B14F-4D97-AF65-F5344CB8AC3E}">
        <p14:creationId xmlns:p14="http://schemas.microsoft.com/office/powerpoint/2010/main" val="281304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17AC7-4AB2-BF1C-6D3E-0439A97E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Visualizing Data with Multiple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18D9-3BD9-9DF4-E321-438B629CA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Visualizing more than one feature </a:t>
            </a:r>
            <a:r>
              <a:rPr lang="en-US" sz="1700">
                <a:sym typeface="Wingdings" panose="05000000000000000000" pitchFamily="2" charset="2"/>
              </a:rPr>
              <a:t></a:t>
            </a:r>
            <a:r>
              <a:rPr lang="en-US" sz="1700"/>
              <a:t> the relationship between them. </a:t>
            </a:r>
          </a:p>
          <a:p>
            <a:r>
              <a:rPr lang="en-US" sz="1700"/>
              <a:t>Two numerical features </a:t>
            </a:r>
            <a:r>
              <a:rPr lang="en-US" sz="1700">
                <a:sym typeface="Wingdings" panose="05000000000000000000" pitchFamily="2" charset="2"/>
              </a:rPr>
              <a:t></a:t>
            </a:r>
            <a:r>
              <a:rPr lang="en-US" sz="1700"/>
              <a:t> a scatter plot</a:t>
            </a:r>
          </a:p>
          <a:p>
            <a:r>
              <a:rPr lang="en-US" sz="1700"/>
              <a:t>With more than two features, the screen cannot display enough directions for the information. </a:t>
            </a:r>
          </a:p>
          <a:p>
            <a:r>
              <a:rPr lang="en-US" sz="1700"/>
              <a:t>Numerical features </a:t>
            </a:r>
            <a:r>
              <a:rPr lang="en-US" sz="1700">
                <a:sym typeface="Wingdings" panose="05000000000000000000" pitchFamily="2" charset="2"/>
              </a:rPr>
              <a:t></a:t>
            </a:r>
            <a:r>
              <a:rPr lang="en-US" sz="1700"/>
              <a:t> color, size, transparency, and animation </a:t>
            </a:r>
          </a:p>
          <a:p>
            <a:r>
              <a:rPr lang="en-US" sz="1700"/>
              <a:t>Categorical features </a:t>
            </a:r>
            <a:r>
              <a:rPr lang="en-US" sz="1700">
                <a:sym typeface="Wingdings" panose="05000000000000000000" pitchFamily="2" charset="2"/>
              </a:rPr>
              <a:t> </a:t>
            </a:r>
            <a:r>
              <a:rPr lang="en-US" sz="1700"/>
              <a:t>color, shading, size, transparency, shape, and faceting</a:t>
            </a:r>
          </a:p>
          <a:p>
            <a:r>
              <a:rPr lang="en-US" sz="1700"/>
              <a:t>Faceting is the practice of displaying multiple plots side by side in an array where one feature changes from plot to plot.</a:t>
            </a:r>
          </a:p>
          <a:p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E23B4-CD06-38E0-1179-E83065E27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18" r="15990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Visualization: Bad Examples</a:t>
            </a: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ED17B64D-AD5F-2351-62B6-F4371E0DF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3" r="2627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Please take a moment and try to list a few reasons why the following visualizations are bad/good!</a:t>
            </a:r>
          </a:p>
        </p:txBody>
      </p:sp>
    </p:spTree>
    <p:extLst>
      <p:ext uri="{BB962C8B-B14F-4D97-AF65-F5344CB8AC3E}">
        <p14:creationId xmlns:p14="http://schemas.microsoft.com/office/powerpoint/2010/main" val="133423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98CE2-FAF4-BB03-A4D9-9C8D5B67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7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400"/>
              <a:t>Visualize the Relationship Between Two Categorical Features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Use a </a:t>
            </a:r>
            <a:r>
              <a:rPr lang="en-US" sz="2200" b="1"/>
              <a:t>contingency table </a:t>
            </a:r>
            <a:r>
              <a:rPr lang="en-US" sz="2200"/>
              <a:t>to examine the relationship between </a:t>
            </a:r>
            <a:r>
              <a:rPr lang="en-US" sz="2200" b="1"/>
              <a:t>two categorical features</a:t>
            </a:r>
            <a:r>
              <a:rPr lang="en-US" sz="2200"/>
              <a:t>.</a:t>
            </a:r>
          </a:p>
          <a:p>
            <a:pPr lvl="1"/>
            <a:r>
              <a:rPr lang="en-US" sz="2200" b="1"/>
              <a:t>Frequencies</a:t>
            </a:r>
            <a:r>
              <a:rPr lang="en-US" sz="2200"/>
              <a:t> for two categorical features</a:t>
            </a:r>
          </a:p>
          <a:p>
            <a:pPr lvl="1"/>
            <a:r>
              <a:rPr lang="en-US" sz="2200"/>
              <a:t>Each cell represents a mutually exclusive combination of the pair of values</a:t>
            </a:r>
          </a:p>
        </p:txBody>
      </p:sp>
      <p:pic>
        <p:nvPicPr>
          <p:cNvPr id="5" name="Picture 4" descr="A group of multi coloured wooden stick figures">
            <a:extLst>
              <a:ext uri="{FF2B5EF4-FFF2-40B4-BE49-F238E27FC236}">
                <a16:creationId xmlns:a16="http://schemas.microsoft.com/office/drawing/2014/main" id="{928EABC1-2A0D-66E1-2474-4FB484B3E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4" r="223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886DE793-026E-17C6-69EC-D776EBDCC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8428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AB4AE9CF-0686-BF03-2527-378D6197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95"/>
            <a:ext cx="10515600" cy="1200665"/>
          </a:xfrm>
        </p:spPr>
        <p:txBody>
          <a:bodyPr>
            <a:normAutofit/>
          </a:bodyPr>
          <a:lstStyle/>
          <a:p>
            <a:r>
              <a:rPr lang="en-US" sz="3200" dirty="0"/>
              <a:t>Visualize the Relationship Between Two Categorical Features </a:t>
            </a:r>
          </a:p>
        </p:txBody>
      </p:sp>
    </p:spTree>
    <p:extLst>
      <p:ext uri="{BB962C8B-B14F-4D97-AF65-F5344CB8AC3E}">
        <p14:creationId xmlns:p14="http://schemas.microsoft.com/office/powerpoint/2010/main" val="2217048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3FD6B1F1-A9CF-ED43-B3F3-DCAD0D5B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Visualize the Relationship Between Two Categorical Features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70052"/>
              </p:ext>
            </p:extLst>
          </p:nvPr>
        </p:nvGraphicFramePr>
        <p:xfrm>
          <a:off x="2982217" y="2184851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/>
                        <a:t>Personality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Sex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Analyst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Diplomat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Explorer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Sentinel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Female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9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C4136F-9107-C76A-30FA-693E54F9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88" y="4307838"/>
            <a:ext cx="4871516" cy="16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4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64EBB3F6-C0A5-9EED-0F1B-5039C8F5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Visualize the Relationship Between Two Categorical Features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4141"/>
              </p:ext>
            </p:extLst>
          </p:nvPr>
        </p:nvGraphicFramePr>
        <p:xfrm>
          <a:off x="3043811" y="218485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/>
                        <a:t>Personality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Sex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Analyst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Diplomat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Explorer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Sentinel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Female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15050F6-820A-7A0B-CE73-1B007974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46" y="4372541"/>
            <a:ext cx="2467132" cy="1598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47815-A536-612A-6768-750F4830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01" y="4361494"/>
            <a:ext cx="2459767" cy="16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9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Visualization with multiple variables</a:t>
            </a:r>
          </a:p>
        </p:txBody>
      </p:sp>
      <p:pic>
        <p:nvPicPr>
          <p:cNvPr id="5" name="Picture 4" descr="Classroom sticker progress chart">
            <a:extLst>
              <a:ext uri="{FF2B5EF4-FFF2-40B4-BE49-F238E27FC236}">
                <a16:creationId xmlns:a16="http://schemas.microsoft.com/office/drawing/2014/main" id="{EA54372A-E9CC-21B1-3A41-93653FAA4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98" r="576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109" y="2706624"/>
            <a:ext cx="7573818" cy="3483864"/>
          </a:xfrm>
        </p:spPr>
        <p:txBody>
          <a:bodyPr>
            <a:normAutofit/>
          </a:bodyPr>
          <a:lstStyle/>
          <a:p>
            <a:r>
              <a:rPr lang="en-US" sz="2200"/>
              <a:t>Use a </a:t>
            </a:r>
            <a:r>
              <a:rPr lang="en-US" sz="2200" b="1"/>
              <a:t>scatterplot</a:t>
            </a:r>
            <a:r>
              <a:rPr lang="en-US" sz="2200"/>
              <a:t> to examine the relationship between two numerical features.</a:t>
            </a:r>
          </a:p>
          <a:p>
            <a:pPr lvl="1"/>
            <a:r>
              <a:rPr lang="en-US" sz="2200"/>
              <a:t>Determine if </a:t>
            </a:r>
            <a:r>
              <a:rPr lang="en-US" sz="2200" b="1"/>
              <a:t>two numerical features are related in some systematic</a:t>
            </a:r>
            <a:r>
              <a:rPr lang="en-US" sz="2200"/>
              <a:t> way</a:t>
            </a:r>
          </a:p>
          <a:p>
            <a:pPr lvl="1"/>
            <a:r>
              <a:rPr lang="en-US" sz="2200"/>
              <a:t>Each point represents a pair of observations of the two Features</a:t>
            </a:r>
          </a:p>
          <a:p>
            <a:pPr lvl="1"/>
            <a:r>
              <a:rPr lang="en-US" sz="2200"/>
              <a:t>Refer to one Feature as </a:t>
            </a:r>
            <a:r>
              <a:rPr lang="en-US" sz="2200" i="1"/>
              <a:t>x</a:t>
            </a:r>
            <a:r>
              <a:rPr lang="en-US" sz="2200"/>
              <a:t> (x-axis) and the other as </a:t>
            </a:r>
            <a:r>
              <a:rPr lang="en-US" sz="2200" i="1"/>
              <a:t>y </a:t>
            </a:r>
            <a:r>
              <a:rPr lang="en-US" sz="2200"/>
              <a:t>(y-axis)</a:t>
            </a:r>
          </a:p>
        </p:txBody>
      </p:sp>
    </p:spTree>
    <p:extLst>
      <p:ext uri="{BB962C8B-B14F-4D97-AF65-F5344CB8AC3E}">
        <p14:creationId xmlns:p14="http://schemas.microsoft.com/office/powerpoint/2010/main" val="104499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Visualization with multiple variables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Once plotted, the </a:t>
            </a:r>
            <a:r>
              <a:rPr lang="en-US" sz="2000" b="1">
                <a:solidFill>
                  <a:srgbClr val="FFFFFF"/>
                </a:solidFill>
              </a:rPr>
              <a:t>graph may reveal </a:t>
            </a:r>
            <a:r>
              <a:rPr lang="en-US" sz="2000">
                <a:solidFill>
                  <a:srgbClr val="FFFFFF"/>
                </a:solidFill>
              </a:rPr>
              <a:t>one of the below.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 </a:t>
            </a:r>
            <a:r>
              <a:rPr lang="en-US" sz="2000" b="1">
                <a:solidFill>
                  <a:srgbClr val="FFFFFF"/>
                </a:solidFill>
              </a:rPr>
              <a:t>linear</a:t>
            </a:r>
            <a:r>
              <a:rPr lang="en-US" sz="2000">
                <a:solidFill>
                  <a:srgbClr val="FFFFFF"/>
                </a:solidFill>
              </a:rPr>
              <a:t> relationship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 </a:t>
            </a:r>
            <a:r>
              <a:rPr lang="en-US" sz="2000" b="1">
                <a:solidFill>
                  <a:srgbClr val="FFFFFF"/>
                </a:solidFill>
              </a:rPr>
              <a:t>nonlinear</a:t>
            </a:r>
            <a:r>
              <a:rPr lang="en-US" sz="2000">
                <a:solidFill>
                  <a:srgbClr val="FFFFFF"/>
                </a:solidFill>
              </a:rPr>
              <a:t> relationship</a:t>
            </a:r>
          </a:p>
          <a:p>
            <a:pPr lvl="1"/>
            <a:r>
              <a:rPr lang="en-US" sz="2000" b="1">
                <a:solidFill>
                  <a:srgbClr val="FFFFFF"/>
                </a:solidFill>
              </a:rPr>
              <a:t>No</a:t>
            </a:r>
            <a:r>
              <a:rPr lang="en-US" sz="2000">
                <a:solidFill>
                  <a:srgbClr val="FFFFFF"/>
                </a:solidFill>
              </a:rPr>
              <a:t>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105A6-0E2E-504B-BF88-7305FD3D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2" y="2971800"/>
            <a:ext cx="9502863" cy="3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4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360CD-BDC1-CC4A-AD12-0663BAC4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with multiple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341C6-A401-2741-A8EF-73B03208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84167"/>
            <a:ext cx="7188199" cy="3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07EC0B-6F18-4CC6-A161-42CC6FAB2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074BF1-FA05-E933-959D-0192B802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20" y="4586599"/>
            <a:ext cx="4869179" cy="1325563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Visualization with multiple variables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5F7CF4-B265-3DAD-3F3E-B9B5FC7CE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0" r="27754" b="-1"/>
          <a:stretch/>
        </p:blipFill>
        <p:spPr>
          <a:xfrm>
            <a:off x="-1" y="10"/>
            <a:ext cx="6324601" cy="68572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F263D67-9B31-4F2B-B228-27FD3112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DF1CD8-441E-4077-9B3C-7E96D92E0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9C0434-209D-4C7E-BE2D-26B74B698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29CD07-3C0C-426E-8C5F-2382575AC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937BE4-F949-4583-8DF7-F3EE5BA02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EBAF51-610B-41B6-9517-1518958C7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anchor="b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A </a:t>
            </a:r>
            <a:r>
              <a:rPr lang="en-US" sz="1800" b="1">
                <a:solidFill>
                  <a:schemeClr val="tx2"/>
                </a:solidFill>
              </a:rPr>
              <a:t>scatterplot with a categorical feature</a:t>
            </a:r>
            <a:r>
              <a:rPr lang="en-US" sz="1800">
                <a:solidFill>
                  <a:schemeClr val="tx2"/>
                </a:solidFill>
              </a:rPr>
              <a:t> modifies a basic scatterplot.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Incorporate </a:t>
            </a:r>
            <a:r>
              <a:rPr lang="en-US" sz="1800" b="1">
                <a:solidFill>
                  <a:schemeClr val="tx2"/>
                </a:solidFill>
              </a:rPr>
              <a:t>a categorical feature</a:t>
            </a:r>
            <a:r>
              <a:rPr lang="en-US" sz="1800">
                <a:solidFill>
                  <a:schemeClr val="tx2"/>
                </a:solidFill>
              </a:rPr>
              <a:t> in addition to the </a:t>
            </a:r>
            <a:r>
              <a:rPr lang="en-US" sz="1800" b="1">
                <a:solidFill>
                  <a:schemeClr val="tx2"/>
                </a:solidFill>
              </a:rPr>
              <a:t>two numerical features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Encode the categorical feature with </a:t>
            </a:r>
            <a:r>
              <a:rPr lang="en-US" sz="1800" b="1">
                <a:solidFill>
                  <a:schemeClr val="tx2"/>
                </a:solidFill>
              </a:rPr>
              <a:t>color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Giving each point a </a:t>
            </a:r>
            <a:r>
              <a:rPr lang="en-US" sz="1800" b="1">
                <a:solidFill>
                  <a:schemeClr val="tx2"/>
                </a:solidFill>
              </a:rPr>
              <a:t>distinct hue</a:t>
            </a:r>
            <a:r>
              <a:rPr lang="en-US" sz="1800">
                <a:solidFill>
                  <a:schemeClr val="tx2"/>
                </a:solidFill>
              </a:rPr>
              <a:t> makes it easy to show its category</a:t>
            </a:r>
          </a:p>
          <a:p>
            <a:r>
              <a:rPr lang="en-US" sz="1800">
                <a:solidFill>
                  <a:schemeClr val="tx2"/>
                </a:solidFill>
              </a:rPr>
              <a:t>This allows you to determine if the relationship between </a:t>
            </a:r>
            <a:r>
              <a:rPr lang="en-US" sz="1800" b="1" i="1">
                <a:solidFill>
                  <a:schemeClr val="tx2"/>
                </a:solidFill>
              </a:rPr>
              <a:t>x</a:t>
            </a:r>
            <a:r>
              <a:rPr lang="en-US" sz="1800" b="1">
                <a:solidFill>
                  <a:schemeClr val="tx2"/>
                </a:solidFill>
              </a:rPr>
              <a:t> and </a:t>
            </a:r>
            <a:r>
              <a:rPr lang="en-US" sz="1800" b="1" i="1">
                <a:solidFill>
                  <a:schemeClr val="tx2"/>
                </a:solidFill>
              </a:rPr>
              <a:t>y</a:t>
            </a:r>
            <a:r>
              <a:rPr lang="en-US" sz="1800" b="1">
                <a:solidFill>
                  <a:schemeClr val="tx2"/>
                </a:solidFill>
              </a:rPr>
              <a:t> differs across</a:t>
            </a:r>
            <a:r>
              <a:rPr lang="en-US" sz="1800">
                <a:solidFill>
                  <a:schemeClr val="tx2"/>
                </a:solidFill>
              </a:rPr>
              <a:t> the values of the </a:t>
            </a:r>
            <a:r>
              <a:rPr lang="en-US" sz="1800" b="1">
                <a:solidFill>
                  <a:schemeClr val="tx2"/>
                </a:solidFill>
              </a:rPr>
              <a:t>categorical feature</a:t>
            </a:r>
            <a:r>
              <a:rPr lang="en-US" sz="180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4194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05FE49-832F-E7FC-4633-6963D7B3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with multiple variables</a:t>
            </a:r>
          </a:p>
        </p:txBody>
      </p:sp>
      <p:pic>
        <p:nvPicPr>
          <p:cNvPr id="4" name="Picture 3" descr="Screen Shot 2020-09-04 at 9.43.1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12286"/>
            <a:ext cx="7188199" cy="36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96788-2016-E7A7-F1E1-341202228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" r="9535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2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95351B-0615-CEDD-38A8-24E3F975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US" dirty="0"/>
              <a:t>Visualization with multiple variables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ECBBA764-F6D9-5196-EB30-C4E720FEA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700190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19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7FC614-97D2-05AA-0061-239E5841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with multiple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4AAD5-8EB1-404C-8923-6005ABE8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7931"/>
            <a:ext cx="7188199" cy="31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7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3792D-2709-CD42-8389-44BF4983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5744"/>
            <a:ext cx="10230853" cy="5211097"/>
          </a:xfrm>
        </p:spPr>
        <p:txBody>
          <a:bodyPr>
            <a:normAutofit/>
          </a:bodyPr>
          <a:lstStyle/>
          <a:p>
            <a:r>
              <a:rPr lang="en-US" sz="2000" dirty="0"/>
              <a:t>The simplest graph should be used.</a:t>
            </a:r>
          </a:p>
          <a:p>
            <a:r>
              <a:rPr lang="en-US" sz="2000" dirty="0"/>
              <a:t>Axes should be clearly marked with numbers and scales.</a:t>
            </a:r>
          </a:p>
          <a:p>
            <a:r>
              <a:rPr lang="en-US" sz="2000" dirty="0"/>
              <a:t>Bars on bar charts should have the same width.</a:t>
            </a:r>
          </a:p>
          <a:p>
            <a:r>
              <a:rPr lang="en-US" sz="2000" dirty="0"/>
              <a:t>Vertical axis should not have very high values as an upper limit.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Vertical axis should not be stretched.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B65-5809-E440-8B7D-C0BA5BB8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4" y="2935705"/>
            <a:ext cx="5007607" cy="2069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886C3-B8B3-1841-A0A0-3610C4489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7" y="4379495"/>
            <a:ext cx="5160583" cy="219414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8193283-3D53-18B8-FC79-8D735907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126"/>
            <a:ext cx="10515600" cy="757822"/>
          </a:xfrm>
        </p:spPr>
        <p:txBody>
          <a:bodyPr>
            <a:normAutofit/>
          </a:bodyPr>
          <a:lstStyle/>
          <a:p>
            <a:r>
              <a:rPr lang="en-US" dirty="0"/>
              <a:t>To do, or not to do, that is the question</a:t>
            </a:r>
          </a:p>
        </p:txBody>
      </p:sp>
    </p:spTree>
    <p:extLst>
      <p:ext uri="{BB962C8B-B14F-4D97-AF65-F5344CB8AC3E}">
        <p14:creationId xmlns:p14="http://schemas.microsoft.com/office/powerpoint/2010/main" val="4245220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ns and rulers">
            <a:extLst>
              <a:ext uri="{FF2B5EF4-FFF2-40B4-BE49-F238E27FC236}">
                <a16:creationId xmlns:a16="http://schemas.microsoft.com/office/drawing/2014/main" id="{3CD42937-E2B7-3180-6D6B-4153D023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3" b="8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F92CE-B9A3-16BF-9AEF-D6E6091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Tools for Visualizing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52D3B-78B5-42F8-68D3-598538A3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647CE-4612-260C-A9D1-8339EA59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000"/>
              <a:t>Spreadsheets: Microsoft Excel, Google Sheets, LibreOffice Calc</a:t>
            </a:r>
          </a:p>
          <a:p>
            <a:r>
              <a:rPr lang="en-US" sz="1000"/>
              <a:t>Business intelligence applications (BIAs): create reports and visualizations from various data sources using a visual interface. PowerBI, Tableau, Looker. </a:t>
            </a:r>
          </a:p>
          <a:p>
            <a:r>
              <a:rPr lang="en-US" sz="1000"/>
              <a:t>R ggplot2 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library(ggplot2) 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GasUsage = read.csv("GasUsage.csv") 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ggplot(GasUsage, aes(x = Temp, y = Gas, size = Solar)) + geom_point()</a:t>
            </a:r>
          </a:p>
          <a:p>
            <a:r>
              <a:rPr lang="en-US" sz="1000"/>
              <a:t>R and Python Plotly: Plotly is a company that provides data visualization services and open-source data visualization libraries for Julia, Python and R. Plotly creates visualizations using a javascript library, plotly.js, which allows for interaction. 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import pandas as pd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import plotly.express as px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GasUsage = pd.read_csv("GasUsage.csv")</a:t>
            </a:r>
          </a:p>
          <a:p>
            <a:pPr marL="457200" lvl="1" indent="0">
              <a:buNone/>
            </a:pPr>
            <a:r>
              <a:rPr lang="en-US" sz="1000" b="0" i="0">
                <a:effectLst/>
                <a:latin typeface="courier"/>
              </a:rPr>
              <a:t>px.scatter(GasUsage, x=‘Temp', y=‘Gas', size=‘Solar')</a:t>
            </a:r>
            <a:endParaRPr lang="en-US" sz="1000"/>
          </a:p>
        </p:txBody>
      </p:sp>
      <p:pic>
        <p:nvPicPr>
          <p:cNvPr id="6" name="Picture 5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CCED738D-1785-C417-73AD-B4C93AD09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36" r="1814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2CFB7-C63A-CA99-5826-34F59A3C3C1D}"/>
              </a:ext>
            </a:extLst>
          </p:cNvPr>
          <p:cNvSpPr txBox="1"/>
          <p:nvPr/>
        </p:nvSpPr>
        <p:spPr>
          <a:xfrm>
            <a:off x="9891783" y="66579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stackoverflow.com/questions/7822064/creating-charts-graphs-with-pyth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8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1C619-9DEA-2263-0C04-20FF0AD8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Seaborn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8EA53-4DAB-1F21-E837-98DABE7C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000" b="1"/>
              <a:t>Seaborn </a:t>
            </a:r>
            <a:r>
              <a:rPr lang="en-US" sz="2000"/>
              <a:t>is a Python package for visualization that is built on top of matplotlib and simplifies the syntax of it. </a:t>
            </a:r>
          </a:p>
          <a:p>
            <a:r>
              <a:rPr lang="en-US" sz="2000"/>
              <a:t>Each type of plot is called with a named function. </a:t>
            </a:r>
          </a:p>
          <a:p>
            <a:r>
              <a:rPr lang="en-US" sz="2000"/>
              <a:t>The dataframe and features to plot are passed as parameters.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8DAB15-AD66-0D13-7CA2-CB2815A6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7" y="2290936"/>
            <a:ext cx="1062913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72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3D633254-171F-967F-437C-F7F629CB4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085" r="-1" b="164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F92CE-B9A3-16BF-9AEF-D6E6091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Analysis(EDA)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2702-887A-6AC0-C184-5AF1B4BB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 of EDA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1374-469C-1B38-19FE-105C30A0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97" y="2633472"/>
            <a:ext cx="1003175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02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5352D-96D5-A0D8-49DE-D9BA177E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EDA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9BFEE4-C91A-6FD3-00EB-FC6D84049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1546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052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7302B5-F034-8945-FD33-CDA8A7FA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6926"/>
            <a:ext cx="10905066" cy="354414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9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FD926-D803-B3E8-085B-ADE054B1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90" y="643468"/>
            <a:ext cx="4275793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7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D57F4-A2E1-739F-7EBA-670320EB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24972"/>
            <a:ext cx="10905066" cy="280805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9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C99E9-2143-7F70-4520-16809364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5" name="Picture 4" descr="Hands typing on a computer&#10;&#10;Description automatically generated">
            <a:extLst>
              <a:ext uri="{FF2B5EF4-FFF2-40B4-BE49-F238E27FC236}">
                <a16:creationId xmlns:a16="http://schemas.microsoft.com/office/drawing/2014/main" id="{545554E7-4672-51C8-2426-5FA8B5F7E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213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logo with question marks&#10;&#10;Description automatically generated">
            <a:extLst>
              <a:ext uri="{FF2B5EF4-FFF2-40B4-BE49-F238E27FC236}">
                <a16:creationId xmlns:a16="http://schemas.microsoft.com/office/drawing/2014/main" id="{300E3952-AFA1-E72F-BF72-4324726FF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076" r="5013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00641-DADA-DDF0-34BD-43A00E666F48}"/>
              </a:ext>
            </a:extLst>
          </p:cNvPr>
          <p:cNvSpPr txBox="1"/>
          <p:nvPr/>
        </p:nvSpPr>
        <p:spPr>
          <a:xfrm>
            <a:off x="9686215" y="610075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opensource.com/article/19/5/python-3-default-ma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C48E-68F9-7F47-0FE2-F540E95E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172513"/>
            <a:ext cx="5129784" cy="45270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83B42-201A-A841-9054-4425EC48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768233"/>
            <a:ext cx="5129784" cy="33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90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1A012-71AA-1EDF-2A39-EFFFCF27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45" y="225749"/>
            <a:ext cx="5629455" cy="598878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54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553E0-5990-54B2-E00D-439CB964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27" y="122829"/>
            <a:ext cx="5650054" cy="609170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20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642E5-B18C-8741-EC90-DCDEA999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27" y="175447"/>
            <a:ext cx="5691837" cy="603908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3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A4FC3-C21A-CDF3-11A9-5E23D359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09" y="282784"/>
            <a:ext cx="5862783" cy="618763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95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C3846-26EF-EF72-67F0-1CE1F98C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9" y="181650"/>
            <a:ext cx="5615088" cy="62045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4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20FBE-1911-00C2-54EF-884D16F2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2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23D6-99B6-6BDF-F160-E4B5AAB9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19" y="313113"/>
            <a:ext cx="6052738" cy="590141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7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69927-E98B-CB4A-AF7E-7E9BFB0C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50" y="643468"/>
            <a:ext cx="6190072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48D0-9C55-AF81-F411-06AB8BC1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18" y="91369"/>
            <a:ext cx="5862929" cy="612316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8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D3640-093E-8BC2-9AB1-D1D6B1DC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18" y="151275"/>
            <a:ext cx="5911675" cy="6063258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1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D335E-4589-C075-7409-0A48A558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1" y="158289"/>
            <a:ext cx="6071423" cy="605624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5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896DE-1AC3-2FAF-9408-9BD44E6C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73" y="217263"/>
            <a:ext cx="5277595" cy="599726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6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A7932-66B5-A92E-5C51-783DFAE6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1" y="153231"/>
            <a:ext cx="6015840" cy="606130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7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EB6C7-3861-E491-FD7F-90B2263A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9" y="234719"/>
            <a:ext cx="6553220" cy="59798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2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CB9776-31FB-4D97-2CE9-B46DD055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5" y="643467"/>
            <a:ext cx="863731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3A87-CF5D-4850-46B3-8FD1E37F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26" y="643468"/>
            <a:ext cx="87047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183D3-CBD4-3C60-2621-434EB707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43" y="643468"/>
            <a:ext cx="551535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2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E51F-CDB6-D80B-1968-EFFCAF80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29" y="643468"/>
            <a:ext cx="6207315" cy="557106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1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1821</Words>
  <Application>Microsoft Office PowerPoint</Application>
  <PresentationFormat>Widescreen</PresentationFormat>
  <Paragraphs>250</Paragraphs>
  <Slides>66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</vt:lpstr>
      <vt:lpstr>Google Sans</vt:lpstr>
      <vt:lpstr>Office Theme</vt:lpstr>
      <vt:lpstr>DATA Exploration DATA Visualization</vt:lpstr>
      <vt:lpstr>Best/Worst Practices for Visualizing Data</vt:lpstr>
      <vt:lpstr>Visualization: Bad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Data with One Feature</vt:lpstr>
      <vt:lpstr>Categorical vs. Numerical Features</vt:lpstr>
      <vt:lpstr>Categorical Feature</vt:lpstr>
      <vt:lpstr>Visualize a Categorical Feature</vt:lpstr>
      <vt:lpstr>Visualize a Categorical Feature</vt:lpstr>
      <vt:lpstr>Visualize a Categorical Feature</vt:lpstr>
      <vt:lpstr>Visualize a Numerical Feature</vt:lpstr>
      <vt:lpstr>PowerPoint Presentation</vt:lpstr>
      <vt:lpstr>Visualize a Numerical Feature</vt:lpstr>
      <vt:lpstr>Visualize a Numerical Feature</vt:lpstr>
      <vt:lpstr>Visualize a Numerical Feature</vt:lpstr>
      <vt:lpstr>Visualize a Numerical Feature</vt:lpstr>
      <vt:lpstr>Visualize a Numerical Feature</vt:lpstr>
      <vt:lpstr>Visualize a Numerical Feature</vt:lpstr>
      <vt:lpstr>Visualize a Numerical Feature</vt:lpstr>
      <vt:lpstr>Visualize a Numerical Feature</vt:lpstr>
      <vt:lpstr>Visualizing Data with Multiple Features</vt:lpstr>
      <vt:lpstr>Visualizing Data with Multiple Features</vt:lpstr>
      <vt:lpstr>PowerPoint Presentation</vt:lpstr>
      <vt:lpstr>Visualize the Relationship Between Two Categorical Features </vt:lpstr>
      <vt:lpstr>Visualize the Relationship Between Two Categorical Features </vt:lpstr>
      <vt:lpstr>Visualize the Relationship Between Two Categorical Features </vt:lpstr>
      <vt:lpstr>Visualize the Relationship Between Two Categorical Features </vt:lpstr>
      <vt:lpstr>Visualization with multiple variables</vt:lpstr>
      <vt:lpstr>Visualization with multiple variables</vt:lpstr>
      <vt:lpstr>Visualization with multiple variables</vt:lpstr>
      <vt:lpstr>Visualization with multiple variables</vt:lpstr>
      <vt:lpstr>Visualization with multiple variables</vt:lpstr>
      <vt:lpstr>Visualization with multiple variables</vt:lpstr>
      <vt:lpstr>Visualization with multiple variables</vt:lpstr>
      <vt:lpstr>To do, or not to do, that is the question</vt:lpstr>
      <vt:lpstr>Tools for Visualizing Data</vt:lpstr>
      <vt:lpstr>Tools</vt:lpstr>
      <vt:lpstr>Seaborn</vt:lpstr>
      <vt:lpstr>Exploratory Data Analysis(EDA)</vt:lpstr>
      <vt:lpstr>Steps of EDA</vt:lpstr>
      <vt:lpstr>Steps in EDA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Orhan, Zeynep</dc:creator>
  <cp:lastModifiedBy>Orhan, Zeynep</cp:lastModifiedBy>
  <cp:revision>66</cp:revision>
  <dcterms:created xsi:type="dcterms:W3CDTF">2023-09-18T01:29:48Z</dcterms:created>
  <dcterms:modified xsi:type="dcterms:W3CDTF">2023-09-25T06:52:03Z</dcterms:modified>
</cp:coreProperties>
</file>